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8" r:id="rId2"/>
    <p:sldId id="287" r:id="rId3"/>
    <p:sldId id="303" r:id="rId4"/>
    <p:sldId id="304" r:id="rId5"/>
    <p:sldId id="311" r:id="rId6"/>
    <p:sldId id="315" r:id="rId7"/>
    <p:sldId id="320" r:id="rId8"/>
    <p:sldId id="317" r:id="rId9"/>
    <p:sldId id="319" r:id="rId10"/>
    <p:sldId id="310" r:id="rId11"/>
    <p:sldId id="259" r:id="rId12"/>
  </p:sldIdLst>
  <p:sldSz cx="9144000" cy="6858000" type="screen4x3"/>
  <p:notesSz cx="7104063" cy="10234613"/>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0B4"/>
    <a:srgbClr val="7F8CA1"/>
    <a:srgbClr val="99A7C3"/>
    <a:srgbClr val="48A9C5"/>
    <a:srgbClr val="6BA4B8"/>
    <a:srgbClr val="D5D6DD"/>
    <a:srgbClr val="C0CBDB"/>
    <a:srgbClr val="BDC8D9"/>
    <a:srgbClr val="71798C"/>
    <a:srgbClr val="F9E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7" autoAdjust="0"/>
    <p:restoredTop sz="96622" autoAdjust="0"/>
  </p:normalViewPr>
  <p:slideViewPr>
    <p:cSldViewPr snapToGrid="0" snapToObjects="1" showGuides="1">
      <p:cViewPr varScale="1">
        <p:scale>
          <a:sx n="74" d="100"/>
          <a:sy n="74" d="100"/>
        </p:scale>
        <p:origin x="-1488" y="-90"/>
      </p:cViewPr>
      <p:guideLst>
        <p:guide orient="horz" pos="709"/>
        <p:guide orient="horz" pos="3928"/>
        <p:guide pos="5603"/>
        <p:guide pos="1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192" y="-102"/>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auto">
          <a:xfrm>
            <a:off x="0" y="9658613"/>
            <a:ext cx="7104063"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5147" name="Rectangle 27"/>
          <p:cNvSpPr>
            <a:spLocks noChangeArrowheads="1"/>
          </p:cNvSpPr>
          <p:nvPr/>
        </p:nvSpPr>
        <p:spPr bwMode="auto">
          <a:xfrm>
            <a:off x="4100268" y="10016159"/>
            <a:ext cx="1178539" cy="236525"/>
          </a:xfrm>
          <a:prstGeom prst="rect">
            <a:avLst/>
          </a:prstGeom>
          <a:noFill/>
          <a:ln w="9525">
            <a:noFill/>
            <a:miter lim="800000"/>
            <a:headEnd/>
            <a:tailEnd/>
          </a:ln>
          <a:effectLst/>
        </p:spPr>
        <p:txBody>
          <a:bodyPr lIns="0" tIns="47189" rIns="0" bIns="47189"/>
          <a:lstStyle/>
          <a:p>
            <a:pPr algn="r" defTabSz="943849">
              <a:defRPr/>
            </a:pPr>
            <a:r>
              <a:rPr lang="en-GB" sz="800" noProof="1"/>
              <a:t> </a:t>
            </a:r>
          </a:p>
        </p:txBody>
      </p:sp>
      <p:sp>
        <p:nvSpPr>
          <p:cNvPr id="5148" name="Rectangle 28"/>
          <p:cNvSpPr>
            <a:spLocks noChangeArrowheads="1"/>
          </p:cNvSpPr>
          <p:nvPr/>
        </p:nvSpPr>
        <p:spPr bwMode="auto">
          <a:xfrm>
            <a:off x="236364" y="9998088"/>
            <a:ext cx="3753927" cy="254592"/>
          </a:xfrm>
          <a:prstGeom prst="rect">
            <a:avLst/>
          </a:prstGeom>
          <a:noFill/>
          <a:ln w="9525">
            <a:noFill/>
            <a:miter lim="800000"/>
            <a:headEnd/>
            <a:tailEnd/>
          </a:ln>
          <a:effectLst/>
        </p:spPr>
        <p:txBody>
          <a:bodyPr lIns="371569" tIns="47189" rIns="94379" bIns="47189"/>
          <a:lstStyle/>
          <a:p>
            <a:pPr defTabSz="943849">
              <a:defRPr/>
            </a:pPr>
            <a:endParaRPr lang="de-DE" sz="800" noProof="1"/>
          </a:p>
        </p:txBody>
      </p:sp>
      <p:sp>
        <p:nvSpPr>
          <p:cNvPr id="5149" name="Rectangle 29"/>
          <p:cNvSpPr>
            <a:spLocks noChangeArrowheads="1"/>
          </p:cNvSpPr>
          <p:nvPr/>
        </p:nvSpPr>
        <p:spPr bwMode="auto">
          <a:xfrm>
            <a:off x="236364" y="9797826"/>
            <a:ext cx="881443" cy="218410"/>
          </a:xfrm>
          <a:prstGeom prst="rect">
            <a:avLst/>
          </a:prstGeom>
          <a:noFill/>
          <a:ln w="9525">
            <a:noFill/>
            <a:miter lim="800000"/>
            <a:headEnd/>
            <a:tailEnd/>
          </a:ln>
          <a:effectLst/>
        </p:spPr>
        <p:txBody>
          <a:bodyPr lIns="0" tIns="0" rIns="0" bIns="0" anchor="ctr" anchorCtr="0">
            <a:noAutofit/>
          </a:bodyPr>
          <a:lstStyle/>
          <a:p>
            <a:pPr defTabSz="943849">
              <a:defRPr/>
            </a:pPr>
            <a:r>
              <a:rPr lang="en-GB" sz="800" b="1" noProof="1" smtClean="0">
                <a:solidFill>
                  <a:schemeClr val="bg1"/>
                </a:solidFill>
              </a:rPr>
              <a:t>Page </a:t>
            </a:r>
            <a:fld id="{1A7E7312-5716-4E23-AA98-442308871A0A}" type="slidenum">
              <a:rPr lang="en-GB" sz="800" b="1" noProof="1" dirty="0" smtClean="0">
                <a:solidFill>
                  <a:schemeClr val="bg1"/>
                </a:solidFill>
              </a:rPr>
              <a:pPr defTabSz="943849">
                <a:defRPr/>
              </a:pPr>
              <a:t>‹N°›</a:t>
            </a:fld>
            <a:endParaRPr lang="en-GB" sz="800" b="1" noProof="1">
              <a:solidFill>
                <a:schemeClr val="bg1"/>
              </a:solidFill>
            </a:endParaRPr>
          </a:p>
        </p:txBody>
      </p:sp>
      <p:sp>
        <p:nvSpPr>
          <p:cNvPr id="5151" name="Text Box 31"/>
          <p:cNvSpPr txBox="1">
            <a:spLocks noChangeArrowheads="1"/>
          </p:cNvSpPr>
          <p:nvPr/>
        </p:nvSpPr>
        <p:spPr bwMode="auto">
          <a:xfrm>
            <a:off x="236363" y="10038573"/>
            <a:ext cx="3316461" cy="76944"/>
          </a:xfrm>
          <a:prstGeom prst="rect">
            <a:avLst/>
          </a:prstGeom>
          <a:noFill/>
          <a:ln w="9525">
            <a:noFill/>
            <a:miter lim="800000"/>
            <a:headEnd/>
            <a:tailEnd/>
          </a:ln>
          <a:effectLst/>
        </p:spPr>
        <p:txBody>
          <a:bodyPr wrap="square" lIns="0" tIns="0" rIns="0" bIns="0" anchor="ctr">
            <a:spAutoFit/>
          </a:bodyPr>
          <a:lstStyle/>
          <a:p>
            <a:pPr defTabSz="943849">
              <a:defRPr/>
            </a:pPr>
            <a:r>
              <a:rPr lang="en-GB" sz="500" noProof="1" smtClean="0">
                <a:solidFill>
                  <a:schemeClr val="tx2">
                    <a:lumMod val="40000"/>
                    <a:lumOff val="60000"/>
                  </a:schemeClr>
                </a:solidFill>
              </a:rPr>
              <a:t>© AIRBUS Operations S.A.S. All rights reserved. Confidential and proprietary document.</a:t>
            </a:r>
            <a:endParaRPr lang="en-GB" sz="1900" noProof="1">
              <a:solidFill>
                <a:schemeClr val="tx2">
                  <a:lumMod val="40000"/>
                  <a:lumOff val="60000"/>
                </a:schemeClr>
              </a:solidFill>
            </a:endParaRPr>
          </a:p>
        </p:txBody>
      </p:sp>
      <p:pic>
        <p:nvPicPr>
          <p:cNvPr id="8" name="Picture 2" descr="c:\Users\koshorst_c\Desktop\AIRBUS_WHT_s.png"/>
          <p:cNvPicPr>
            <a:picLocks noChangeAspect="1" noChangeArrowheads="1"/>
          </p:cNvPicPr>
          <p:nvPr/>
        </p:nvPicPr>
        <p:blipFill>
          <a:blip r:embed="rId2" cstate="print"/>
          <a:srcRect/>
          <a:stretch>
            <a:fillRect/>
          </a:stretch>
        </p:blipFill>
        <p:spPr bwMode="auto">
          <a:xfrm>
            <a:off x="5440357" y="9766613"/>
            <a:ext cx="1493390" cy="360000"/>
          </a:xfrm>
          <a:prstGeom prst="rect">
            <a:avLst/>
          </a:prstGeom>
          <a:noFill/>
        </p:spPr>
      </p:pic>
    </p:spTree>
    <p:extLst>
      <p:ext uri="{BB962C8B-B14F-4D97-AF65-F5344CB8AC3E}">
        <p14:creationId xmlns:p14="http://schemas.microsoft.com/office/powerpoint/2010/main" val="18654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992188" y="466725"/>
            <a:ext cx="5119687"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7100" y="4860251"/>
            <a:ext cx="5209865" cy="4607300"/>
          </a:xfrm>
          <a:prstGeom prst="rect">
            <a:avLst/>
          </a:prstGeom>
          <a:noFill/>
          <a:ln w="9525">
            <a:noFill/>
            <a:miter lim="800000"/>
            <a:headEnd/>
            <a:tailEnd/>
          </a:ln>
          <a:effectLst/>
        </p:spPr>
        <p:txBody>
          <a:bodyPr vert="horz" wrap="square" lIns="94528" tIns="47264" rIns="94528" bIns="4726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3" name="Rectangle 7"/>
          <p:cNvSpPr>
            <a:spLocks noGrp="1" noChangeArrowheads="1"/>
          </p:cNvSpPr>
          <p:nvPr>
            <p:ph type="sldNum" sz="quarter" idx="5"/>
          </p:nvPr>
        </p:nvSpPr>
        <p:spPr bwMode="auto">
          <a:xfrm>
            <a:off x="5984615" y="9996445"/>
            <a:ext cx="779675" cy="238168"/>
          </a:xfrm>
          <a:prstGeom prst="rect">
            <a:avLst/>
          </a:prstGeom>
          <a:noFill/>
          <a:ln w="9525">
            <a:noFill/>
            <a:miter lim="800000"/>
            <a:headEnd/>
            <a:tailEnd/>
          </a:ln>
          <a:effectLst/>
        </p:spPr>
        <p:txBody>
          <a:bodyPr vert="horz" wrap="square" lIns="186083" tIns="47264" rIns="0" bIns="47264" numCol="1" anchor="t" anchorCtr="0" compatLnSpc="1">
            <a:prstTxWarp prst="textNoShape">
              <a:avLst/>
            </a:prstTxWarp>
          </a:bodyPr>
          <a:lstStyle>
            <a:lvl1pPr algn="r">
              <a:lnSpc>
                <a:spcPct val="100000"/>
              </a:lnSpc>
              <a:spcBef>
                <a:spcPct val="0"/>
              </a:spcBef>
              <a:defRPr sz="800" noProof="1"/>
            </a:lvl1pPr>
          </a:lstStyle>
          <a:p>
            <a:pPr>
              <a:defRPr/>
            </a:pPr>
            <a:r>
              <a:rPr lang="en-GB" noProof="1" smtClean="0"/>
              <a:t>Page </a:t>
            </a:r>
            <a:fld id="{BC89887F-75E8-4502-9923-4EA07A7E13B8}" type="slidenum">
              <a:rPr lang="en-GB" noProof="1" smtClean="0"/>
              <a:pPr>
                <a:defRPr/>
              </a:pPr>
              <a:t>‹N°›</a:t>
            </a:fld>
            <a:endParaRPr lang="en-GB" noProof="1"/>
          </a:p>
        </p:txBody>
      </p:sp>
    </p:spTree>
    <p:extLst>
      <p:ext uri="{BB962C8B-B14F-4D97-AF65-F5344CB8AC3E}">
        <p14:creationId xmlns:p14="http://schemas.microsoft.com/office/powerpoint/2010/main" val="2406866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r>
              <a:rPr lang="en-GB" smtClean="0"/>
              <a:t>Page </a:t>
            </a:r>
            <a:fld id="{DEFD0247-6D2F-479C-9EDD-1538482F4FA9}" type="slidenum">
              <a:rPr smtClean="0"/>
              <a:pPr/>
              <a:t>11</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360000" y="575900"/>
            <a:ext cx="3238500" cy="32385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575554" y="16647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fr-FR" noProof="0" smtClean="0"/>
              <a:t>Modifiez le style du titre</a:t>
            </a:r>
            <a:endParaRPr lang="en-GB" noProof="0" dirty="0"/>
          </a:p>
        </p:txBody>
      </p:sp>
      <p:sp>
        <p:nvSpPr>
          <p:cNvPr id="3075" name="Rectangle 3"/>
          <p:cNvSpPr>
            <a:spLocks noGrp="1" noChangeArrowheads="1"/>
          </p:cNvSpPr>
          <p:nvPr>
            <p:ph type="subTitle" idx="1"/>
          </p:nvPr>
        </p:nvSpPr>
        <p:spPr>
          <a:xfrm>
            <a:off x="575554" y="29879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fr-FR" noProof="0" smtClean="0"/>
              <a:t>Modifiez le style des sous-titres du masque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fr-FR" smtClean="0"/>
              <a:t>June 2015</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smtClean="0"/>
              <a:t>ETTC 2015 Toulouse</a:t>
            </a:r>
            <a:endParaRPr lang="en-GB" dirty="0"/>
          </a:p>
        </p:txBody>
      </p:sp>
      <p:pic>
        <p:nvPicPr>
          <p:cNvPr id="2050" name="Picture 2" descr="c:\Users\koshorst_c\Desktop\AIRBUS_WHT_s.png"/>
          <p:cNvPicPr>
            <a:picLocks noChangeAspect="1" noChangeArrowheads="1"/>
          </p:cNvPicPr>
          <p:nvPr userDrawn="1"/>
        </p:nvPicPr>
        <p:blipFill>
          <a:blip r:embed="rId4" cstate="print"/>
          <a:srcRect/>
          <a:stretch>
            <a:fillRect/>
          </a:stretch>
        </p:blipFill>
        <p:spPr bwMode="auto">
          <a:xfrm>
            <a:off x="7399785" y="6390000"/>
            <a:ext cx="1493390" cy="360000"/>
          </a:xfrm>
          <a:prstGeom prst="rect">
            <a:avLst/>
          </a:prstGeom>
          <a:noFill/>
        </p:spPr>
      </p:pic>
      <p:sp>
        <p:nvSpPr>
          <p:cNvPr id="18" name="Text Placeholder 17" descr="Function / Department / Event"/>
          <p:cNvSpPr>
            <a:spLocks noGrp="1"/>
          </p:cNvSpPr>
          <p:nvPr>
            <p:ph type="body" sz="quarter" idx="12" hasCustomPrompt="1"/>
          </p:nvPr>
        </p:nvSpPr>
        <p:spPr>
          <a:xfrm>
            <a:off x="575750" y="683900"/>
            <a:ext cx="2808288" cy="216570"/>
          </a:xfrm>
        </p:spPr>
        <p:txBody>
          <a:bodyPr lIns="0" tIns="0" rIns="0" bIns="36000"/>
          <a:lstStyle>
            <a:lvl1pPr algn="r">
              <a:buFontTx/>
              <a:buNone/>
              <a:defRPr sz="14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575750" y="931119"/>
            <a:ext cx="2808288" cy="360000"/>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block r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5545500" y="576000"/>
            <a:ext cx="3238500" cy="32385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5761054" y="16648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fr-FR" noProof="0" smtClean="0"/>
              <a:t>Modifiez le style du titre</a:t>
            </a:r>
            <a:endParaRPr lang="en-GB" noProof="0" dirty="0"/>
          </a:p>
        </p:txBody>
      </p:sp>
      <p:sp>
        <p:nvSpPr>
          <p:cNvPr id="3075" name="Rectangle 3"/>
          <p:cNvSpPr>
            <a:spLocks noGrp="1" noChangeArrowheads="1"/>
          </p:cNvSpPr>
          <p:nvPr>
            <p:ph type="subTitle" idx="1"/>
          </p:nvPr>
        </p:nvSpPr>
        <p:spPr>
          <a:xfrm>
            <a:off x="5761054" y="29880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fr-FR" noProof="0" smtClean="0"/>
              <a:t>Modifiez le style des sous-titres du masque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fr-FR" smtClean="0"/>
              <a:t>June 2015</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smtClean="0"/>
              <a:t>ETTC 2015 Toulouse</a:t>
            </a:r>
            <a:endParaRPr lang="en-GB" dirty="0"/>
          </a:p>
        </p:txBody>
      </p:sp>
      <p:pic>
        <p:nvPicPr>
          <p:cNvPr id="2050" name="Picture 2" descr="c:\Users\koshorst_c\Desktop\AIRBUS_WHT_s.png"/>
          <p:cNvPicPr>
            <a:picLocks noChangeAspect="1" noChangeArrowheads="1"/>
          </p:cNvPicPr>
          <p:nvPr userDrawn="1"/>
        </p:nvPicPr>
        <p:blipFill>
          <a:blip r:embed="rId4" cstate="print"/>
          <a:srcRect/>
          <a:stretch>
            <a:fillRect/>
          </a:stretch>
        </p:blipFill>
        <p:spPr bwMode="auto">
          <a:xfrm>
            <a:off x="7399785" y="6390000"/>
            <a:ext cx="1493390" cy="360000"/>
          </a:xfrm>
          <a:prstGeom prst="rect">
            <a:avLst/>
          </a:prstGeom>
          <a:noFill/>
        </p:spPr>
      </p:pic>
      <p:sp>
        <p:nvSpPr>
          <p:cNvPr id="18" name="Text Placeholder 17" descr="Function / Department / Event"/>
          <p:cNvSpPr>
            <a:spLocks noGrp="1"/>
          </p:cNvSpPr>
          <p:nvPr>
            <p:ph type="body" sz="quarter" idx="12" hasCustomPrompt="1"/>
          </p:nvPr>
        </p:nvSpPr>
        <p:spPr>
          <a:xfrm>
            <a:off x="5761250" y="684000"/>
            <a:ext cx="2808288" cy="216570"/>
          </a:xfrm>
        </p:spPr>
        <p:txBody>
          <a:bodyPr lIns="0" tIns="0" rIns="0" bIns="36000"/>
          <a:lstStyle>
            <a:lvl1pPr algn="r">
              <a:buFontTx/>
              <a:buNone/>
              <a:defRPr sz="14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5761250" y="931791"/>
            <a:ext cx="2808288" cy="359428"/>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GB" noProof="0" dirty="0"/>
          </a:p>
        </p:txBody>
      </p:sp>
      <p:sp>
        <p:nvSpPr>
          <p:cNvPr id="3" name="Content Placeholder 2"/>
          <p:cNvSpPr>
            <a:spLocks noGrp="1"/>
          </p:cNvSpPr>
          <p:nvPr>
            <p:ph idx="1"/>
          </p:nvPr>
        </p:nvSpPr>
        <p:spPr/>
        <p:txBody>
          <a:bodyPr/>
          <a:lstStyle>
            <a:lvl5pPr>
              <a:defRPr/>
            </a:lvl5pPr>
            <a:lvl6pPr>
              <a:defRPr/>
            </a:lvl6pPr>
            <a:lvl7pPr>
              <a:defRPr/>
            </a:lvl7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e Placeholder 3"/>
          <p:cNvSpPr>
            <a:spLocks noGrp="1"/>
          </p:cNvSpPr>
          <p:nvPr>
            <p:ph type="dt" sz="half" idx="10"/>
          </p:nvPr>
        </p:nvSpPr>
        <p:spPr/>
        <p:txBody>
          <a:bodyPr/>
          <a:lstStyle>
            <a:lvl1pPr>
              <a:defRPr/>
            </a:lvl1pPr>
          </a:lstStyle>
          <a:p>
            <a:pPr>
              <a:defRPr/>
            </a:pPr>
            <a:r>
              <a:rPr lang="fr-FR" noProof="1" smtClean="0"/>
              <a:t>June 2015</a:t>
            </a:r>
            <a:endParaRPr lang="en-GB" noProof="1"/>
          </a:p>
        </p:txBody>
      </p:sp>
      <p:sp>
        <p:nvSpPr>
          <p:cNvPr id="5" name="Footer Placeholder 4"/>
          <p:cNvSpPr>
            <a:spLocks noGrp="1"/>
          </p:cNvSpPr>
          <p:nvPr>
            <p:ph type="ftr" sz="quarter" idx="11"/>
          </p:nvPr>
        </p:nvSpPr>
        <p:spPr>
          <a:xfrm>
            <a:off x="252413" y="0"/>
            <a:ext cx="7271915" cy="215900"/>
          </a:xfrm>
        </p:spPr>
        <p:txBody>
          <a:bodyPr/>
          <a:lstStyle>
            <a:lvl1pPr>
              <a:defRPr/>
            </a:lvl1pPr>
          </a:lstStyle>
          <a:p>
            <a:pPr>
              <a:defRPr/>
            </a:pPr>
            <a:r>
              <a:rPr lang="en-GB" noProof="1" smtClean="0"/>
              <a:t>ETTC 2015 Toulouse</a:t>
            </a:r>
            <a:endParaRPr lang="en-GB" noProof="1"/>
          </a:p>
        </p:txBody>
      </p:sp>
      <p:sp>
        <p:nvSpPr>
          <p:cNvPr id="6" name="Slide Number Placeholder 5"/>
          <p:cNvSpPr>
            <a:spLocks noGrp="1"/>
          </p:cNvSpPr>
          <p:nvPr>
            <p:ph type="sldNum" sz="quarter" idx="12"/>
          </p:nvPr>
        </p:nvSpPr>
        <p:spPr/>
        <p:txBody>
          <a:bodyPr/>
          <a:lstStyle>
            <a:lvl1pPr>
              <a:defRPr/>
            </a:lvl1pPr>
          </a:lstStyle>
          <a:p>
            <a:pPr>
              <a:defRPr/>
            </a:pPr>
            <a:r>
              <a:rPr lang="en-GB" noProof="1" smtClean="0"/>
              <a:t>Page </a:t>
            </a:r>
            <a:fld id="{F7CE7AB7-A104-46A5-B6CD-26082A13EDB6}" type="slidenum">
              <a:rPr lang="en-GB" noProof="1" smtClean="0"/>
              <a:pPr>
                <a:defRPr/>
              </a:pPr>
              <a:t>‹N°›</a:t>
            </a:fld>
            <a:endParaRPr lang="en-GB"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GB" noProof="0"/>
          </a:p>
        </p:txBody>
      </p:sp>
      <p:sp>
        <p:nvSpPr>
          <p:cNvPr id="3" name="Date Placeholder 2"/>
          <p:cNvSpPr>
            <a:spLocks noGrp="1"/>
          </p:cNvSpPr>
          <p:nvPr>
            <p:ph type="dt" sz="half" idx="10"/>
          </p:nvPr>
        </p:nvSpPr>
        <p:spPr/>
        <p:txBody>
          <a:bodyPr/>
          <a:lstStyle>
            <a:lvl1pPr>
              <a:defRPr noProof="0"/>
            </a:lvl1pPr>
          </a:lstStyle>
          <a:p>
            <a:pPr>
              <a:defRPr/>
            </a:pPr>
            <a:r>
              <a:rPr lang="fr-FR" noProof="0" smtClean="0"/>
              <a:t>June 2015</a:t>
            </a:r>
            <a:endParaRPr lang="en-GB" noProof="0"/>
          </a:p>
        </p:txBody>
      </p:sp>
      <p:sp>
        <p:nvSpPr>
          <p:cNvPr id="4" name="Footer Placeholder 3"/>
          <p:cNvSpPr>
            <a:spLocks noGrp="1"/>
          </p:cNvSpPr>
          <p:nvPr>
            <p:ph type="ftr" sz="quarter" idx="11"/>
          </p:nvPr>
        </p:nvSpPr>
        <p:spPr/>
        <p:txBody>
          <a:bodyPr/>
          <a:lstStyle>
            <a:lvl1pPr>
              <a:defRPr/>
            </a:lvl1pPr>
          </a:lstStyle>
          <a:p>
            <a:pPr>
              <a:defRPr/>
            </a:pPr>
            <a:r>
              <a:rPr lang="en-GB" noProof="1" smtClean="0"/>
              <a:t>ETTC 2015 Toulouse</a:t>
            </a:r>
            <a:endParaRPr lang="en-GB" noProof="1"/>
          </a:p>
        </p:txBody>
      </p:sp>
      <p:sp>
        <p:nvSpPr>
          <p:cNvPr id="5" name="Slide Number Placeholder 4"/>
          <p:cNvSpPr>
            <a:spLocks noGrp="1"/>
          </p:cNvSpPr>
          <p:nvPr>
            <p:ph type="sldNum" sz="quarter" idx="12"/>
          </p:nvPr>
        </p:nvSpPr>
        <p:spPr/>
        <p:txBody>
          <a:bodyPr/>
          <a:lstStyle>
            <a:lvl1pPr>
              <a:defRPr/>
            </a:lvl1pPr>
          </a:lstStyle>
          <a:p>
            <a:pPr>
              <a:defRPr/>
            </a:pPr>
            <a:r>
              <a:rPr lang="en-GB" noProof="1" smtClean="0"/>
              <a:t>Page </a:t>
            </a:r>
            <a:fld id="{88964653-3594-43D6-B07B-9D599E8B2A12}" type="slidenum">
              <a:rPr lang="en-GB" noProof="1" smtClean="0"/>
              <a:pPr>
                <a:defRPr/>
              </a:pPr>
              <a:t>‹N°›</a:t>
            </a:fld>
            <a:endParaRPr lang="en-GB" noProof="1"/>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0"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028" name="Rectangle 4"/>
          <p:cNvSpPr>
            <a:spLocks noGrp="1" noChangeArrowheads="1"/>
          </p:cNvSpPr>
          <p:nvPr>
            <p:ph type="dt" sz="half" idx="2"/>
          </p:nvPr>
        </p:nvSpPr>
        <p:spPr bwMode="auto">
          <a:xfrm>
            <a:off x="7656512" y="0"/>
            <a:ext cx="122555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spcBef>
                <a:spcPct val="0"/>
              </a:spcBef>
              <a:defRPr sz="700" b="1" noProof="1" smtClean="0">
                <a:solidFill>
                  <a:schemeClr val="bg1"/>
                </a:solidFill>
              </a:defRPr>
            </a:lvl1pPr>
          </a:lstStyle>
          <a:p>
            <a:pPr>
              <a:defRPr/>
            </a:pPr>
            <a:r>
              <a:rPr lang="fr-FR" noProof="1" smtClean="0"/>
              <a:t>June 2015</a:t>
            </a:r>
            <a:endParaRPr lang="en-GB" noProof="1"/>
          </a:p>
        </p:txBody>
      </p:sp>
      <p:sp>
        <p:nvSpPr>
          <p:cNvPr id="2" name="Rectangle 5"/>
          <p:cNvSpPr>
            <a:spLocks noGrp="1" noChangeArrowheads="1"/>
          </p:cNvSpPr>
          <p:nvPr>
            <p:ph type="ftr" sz="quarter" idx="3"/>
          </p:nvPr>
        </p:nvSpPr>
        <p:spPr bwMode="auto">
          <a:xfrm>
            <a:off x="252413" y="0"/>
            <a:ext cx="719990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lnSpc>
                <a:spcPct val="100000"/>
              </a:lnSpc>
              <a:spcBef>
                <a:spcPct val="0"/>
              </a:spcBef>
              <a:defRPr sz="700" b="0" noProof="1" smtClean="0">
                <a:solidFill>
                  <a:schemeClr val="bg1"/>
                </a:solidFill>
                <a:latin typeface="+mn-lt"/>
              </a:defRPr>
            </a:lvl1pPr>
          </a:lstStyle>
          <a:p>
            <a:pPr>
              <a:defRPr/>
            </a:pPr>
            <a:r>
              <a:rPr lang="en-GB" smtClean="0"/>
              <a:t>ETTC 2015 Toulouse</a:t>
            </a:r>
            <a:endParaRPr lang="en-GB" dirty="0"/>
          </a:p>
        </p:txBody>
      </p:sp>
      <p:sp>
        <p:nvSpPr>
          <p:cNvPr id="1030" name="Rectangle 6"/>
          <p:cNvSpPr>
            <a:spLocks noGrp="1" noChangeArrowheads="1"/>
          </p:cNvSpPr>
          <p:nvPr>
            <p:ph type="sldNum" sz="quarter" idx="4"/>
          </p:nvPr>
        </p:nvSpPr>
        <p:spPr bwMode="auto">
          <a:xfrm>
            <a:off x="261938" y="6381750"/>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800" b="1" noProof="1">
                <a:solidFill>
                  <a:schemeClr val="bg1"/>
                </a:solidFill>
                <a:latin typeface="Arial" pitchFamily="34" charset="0"/>
                <a:cs typeface="Arial" pitchFamily="34" charset="0"/>
              </a:defRPr>
            </a:lvl1pPr>
          </a:lstStyle>
          <a:p>
            <a:pPr>
              <a:defRPr/>
            </a:pPr>
            <a:r>
              <a:rPr lang="en-GB" smtClean="0"/>
              <a:t>Page </a:t>
            </a:r>
            <a:fld id="{18D8B383-48A2-4F68-A457-302CFCBCB6D2}" type="slidenum">
              <a:rPr lang="en-GB" smtClean="0"/>
              <a:pPr>
                <a:defRPr/>
              </a:pPr>
              <a:t>‹N°›</a:t>
            </a:fld>
            <a:endParaRPr lang="en-GB"/>
          </a:p>
        </p:txBody>
      </p:sp>
      <p:sp>
        <p:nvSpPr>
          <p:cNvPr id="1037" name="Rectangle 11"/>
          <p:cNvSpPr>
            <a:spLocks noGrp="1" noChangeArrowheads="1"/>
          </p:cNvSpPr>
          <p:nvPr>
            <p:ph type="body" idx="1"/>
          </p:nvPr>
        </p:nvSpPr>
        <p:spPr bwMode="auto">
          <a:xfrm>
            <a:off x="252414" y="1115999"/>
            <a:ext cx="8640000" cy="5112000"/>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smtClean="0"/>
          </a:p>
        </p:txBody>
      </p:sp>
      <p:sp>
        <p:nvSpPr>
          <p:cNvPr id="1038" name="Rectangle 7"/>
          <p:cNvSpPr>
            <a:spLocks noGrp="1" noChangeArrowheads="1"/>
          </p:cNvSpPr>
          <p:nvPr>
            <p:ph type="title"/>
          </p:nvPr>
        </p:nvSpPr>
        <p:spPr bwMode="auto">
          <a:xfrm>
            <a:off x="252414" y="28733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fr-FR" noProof="0" smtClean="0"/>
              <a:t>Modifiez le style du titre</a:t>
            </a:r>
            <a:endParaRPr lang="en-GB" noProof="0" dirty="0" smtClean="0"/>
          </a:p>
        </p:txBody>
      </p:sp>
      <p:sp>
        <p:nvSpPr>
          <p:cNvPr id="1057" name="Text Box 33"/>
          <p:cNvSpPr txBox="1">
            <a:spLocks noChangeArrowheads="1"/>
          </p:cNvSpPr>
          <p:nvPr/>
        </p:nvSpPr>
        <p:spPr bwMode="auto">
          <a:xfrm>
            <a:off x="261938" y="6691313"/>
            <a:ext cx="3049588" cy="122237"/>
          </a:xfrm>
          <a:prstGeom prst="rect">
            <a:avLst/>
          </a:prstGeom>
          <a:noFill/>
          <a:ln w="9525">
            <a:noFill/>
            <a:miter lim="800000"/>
            <a:headEnd/>
            <a:tailEnd/>
          </a:ln>
          <a:effectLst/>
        </p:spPr>
        <p:txBody>
          <a:bodyPr lIns="0" tIns="0" anchor="ctr">
            <a:spAutoFit/>
          </a:bodyPr>
          <a:lstStyle/>
          <a:p>
            <a:pPr>
              <a:defRPr/>
            </a:pPr>
            <a:r>
              <a:rPr lang="en-GB" sz="500" noProof="1" smtClean="0">
                <a:solidFill>
                  <a:schemeClr val="tx2">
                    <a:lumMod val="40000"/>
                    <a:lumOff val="60000"/>
                  </a:schemeClr>
                </a:solidFill>
              </a:rPr>
              <a:t>© AIRBUS Operations</a:t>
            </a:r>
            <a:r>
              <a:rPr lang="en-GB" sz="500" baseline="0" noProof="1" smtClean="0">
                <a:solidFill>
                  <a:schemeClr val="tx2">
                    <a:lumMod val="40000"/>
                    <a:lumOff val="60000"/>
                  </a:schemeClr>
                </a:solidFill>
              </a:rPr>
              <a:t> S.A.S.</a:t>
            </a:r>
            <a:r>
              <a:rPr lang="en-GB" sz="500" noProof="1" smtClean="0">
                <a:solidFill>
                  <a:schemeClr val="tx2">
                    <a:lumMod val="40000"/>
                    <a:lumOff val="60000"/>
                  </a:schemeClr>
                </a:solidFill>
              </a:rPr>
              <a:t> All rights reserved. Confidential and proprietary document.</a:t>
            </a:r>
            <a:endParaRPr lang="en-GB" sz="1800" noProof="1">
              <a:solidFill>
                <a:schemeClr val="tx2">
                  <a:lumMod val="40000"/>
                  <a:lumOff val="60000"/>
                </a:schemeClr>
              </a:solidFill>
            </a:endParaRPr>
          </a:p>
        </p:txBody>
      </p:sp>
      <p:pic>
        <p:nvPicPr>
          <p:cNvPr id="15" name="Picture 2" descr="c:\Users\koshorst_c\Desktop\AIRBUS_WHT_s.png"/>
          <p:cNvPicPr>
            <a:picLocks noChangeAspect="1" noChangeArrowheads="1"/>
          </p:cNvPicPr>
          <p:nvPr/>
        </p:nvPicPr>
        <p:blipFill>
          <a:blip r:embed="rId6" cstate="print"/>
          <a:srcRect/>
          <a:stretch>
            <a:fillRect/>
          </a:stretch>
        </p:blipFill>
        <p:spPr bwMode="auto">
          <a:xfrm>
            <a:off x="7399785" y="6390000"/>
            <a:ext cx="1493390" cy="360000"/>
          </a:xfrm>
          <a:prstGeom prst="rect">
            <a:avLst/>
          </a:prstGeom>
          <a:noFill/>
        </p:spPr>
      </p:pic>
    </p:spTree>
  </p:cSld>
  <p:clrMap bg1="lt1" tx1="dk1" bg2="lt2" tx2="dk2" accent1="accent1" accent2="accent2" accent3="accent3" accent4="accent4" accent5="accent5" accent6="accent6" hlink="hlink" folHlink="folHlink"/>
  <p:sldLayoutIdLst>
    <p:sldLayoutId id="2147483715" r:id="rId1"/>
    <p:sldLayoutId id="2147483721" r:id="rId2"/>
    <p:sldLayoutId id="2147483716" r:id="rId3"/>
    <p:sldLayoutId id="2147483720" r:id="rId4"/>
  </p:sldLayoutIdLst>
  <p:hf hdr="0"/>
  <p:txStyles>
    <p:title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fr/url?url=https://www.rallydev.com/blog/agile/measuring-agile-investments-quality&amp;rct=j&amp;frm=1&amp;q=&amp;esrc=s&amp;sa=U&amp;ei=nbBxVe_VMYu2UZiwgYAO&amp;ved=0CB4Q9QEwBA&amp;usg=AFQjCNEVuEtg9NcyUh8n8vESBOFcJCmiEQ"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fr/url?url=http://www.performance-improvement-coach.com/&amp;rct=j&amp;frm=1&amp;q=&amp;esrc=s&amp;sa=U&amp;ei=ArJxVf6_AsLoUsHTg6AI&amp;ved=0CCoQ9QEwCg&amp;usg=AFQjCNHeX79oddumR0RND15EtpaLTeC_zg"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1054" y="1664799"/>
            <a:ext cx="2808312" cy="1442083"/>
          </a:xfrm>
        </p:spPr>
        <p:txBody>
          <a:bodyPr/>
          <a:lstStyle/>
          <a:p>
            <a:r>
              <a:rPr lang="en-GB" dirty="0" smtClean="0"/>
              <a:t>C-Band for AIRBUS Telemetry : status and improvement</a:t>
            </a:r>
            <a:endParaRPr lang="en-GB" dirty="0"/>
          </a:p>
        </p:txBody>
      </p:sp>
      <p:sp>
        <p:nvSpPr>
          <p:cNvPr id="4" name="Date Placeholder 3"/>
          <p:cNvSpPr>
            <a:spLocks noGrp="1"/>
          </p:cNvSpPr>
          <p:nvPr>
            <p:ph type="dt" sz="half" idx="10"/>
          </p:nvPr>
        </p:nvSpPr>
        <p:spPr/>
        <p:txBody>
          <a:bodyPr/>
          <a:lstStyle/>
          <a:p>
            <a:pPr>
              <a:defRPr/>
            </a:pPr>
            <a:r>
              <a:rPr lang="fr-FR" smtClean="0"/>
              <a:t>June 2015</a:t>
            </a:r>
            <a:endParaRPr lang="en-GB" dirty="0"/>
          </a:p>
        </p:txBody>
      </p:sp>
      <p:sp>
        <p:nvSpPr>
          <p:cNvPr id="6" name="Text Placeholder 5"/>
          <p:cNvSpPr>
            <a:spLocks noGrp="1"/>
          </p:cNvSpPr>
          <p:nvPr>
            <p:ph type="body" sz="quarter" idx="12"/>
          </p:nvPr>
        </p:nvSpPr>
        <p:spPr/>
        <p:txBody>
          <a:bodyPr/>
          <a:lstStyle/>
          <a:p>
            <a:r>
              <a:rPr lang="en-GB" dirty="0" smtClean="0"/>
              <a:t>ETTC 2015</a:t>
            </a:r>
            <a:endParaRPr lang="en-GB" dirty="0"/>
          </a:p>
        </p:txBody>
      </p:sp>
      <p:sp>
        <p:nvSpPr>
          <p:cNvPr id="7" name="Text Placeholder 6"/>
          <p:cNvSpPr>
            <a:spLocks noGrp="1"/>
          </p:cNvSpPr>
          <p:nvPr>
            <p:ph type="body" sz="quarter" idx="13"/>
          </p:nvPr>
        </p:nvSpPr>
        <p:spPr/>
        <p:txBody>
          <a:bodyPr/>
          <a:lstStyle/>
          <a:p>
            <a:r>
              <a:rPr lang="en-GB" dirty="0" smtClean="0"/>
              <a:t>Gilles </a:t>
            </a:r>
            <a:r>
              <a:rPr lang="en-GB" dirty="0" err="1" smtClean="0"/>
              <a:t>Freaud</a:t>
            </a:r>
            <a:r>
              <a:rPr lang="en-GB" dirty="0" smtClean="0"/>
              <a:t>  /Luc FALGA</a:t>
            </a:r>
            <a:endParaRPr lang="en-GB" dirty="0"/>
          </a:p>
        </p:txBody>
      </p:sp>
      <p:sp>
        <p:nvSpPr>
          <p:cNvPr id="3" name="Espace réservé du pied de page 2"/>
          <p:cNvSpPr>
            <a:spLocks noGrp="1"/>
          </p:cNvSpPr>
          <p:nvPr>
            <p:ph type="ftr" sz="quarter" idx="11"/>
          </p:nvPr>
        </p:nvSpPr>
        <p:spPr/>
        <p:txBody>
          <a:bodyPr/>
          <a:lstStyle/>
          <a:p>
            <a:pPr>
              <a:defRPr/>
            </a:pPr>
            <a:r>
              <a:rPr lang="en-GB" smtClean="0"/>
              <a:t>ETTC 2015 Toulouse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 </a:t>
            </a:r>
            <a:r>
              <a:rPr lang="en-US" dirty="0" smtClean="0"/>
              <a:t>Telemetry in the future </a:t>
            </a:r>
            <a:r>
              <a:rPr lang="en-US" dirty="0" smtClean="0"/>
              <a:t>?</a:t>
            </a:r>
            <a:endParaRPr lang="en-US" dirty="0"/>
          </a:p>
        </p:txBody>
      </p:sp>
      <p:sp>
        <p:nvSpPr>
          <p:cNvPr id="3" name="Espace réservé du contenu 2"/>
          <p:cNvSpPr>
            <a:spLocks noGrp="1"/>
          </p:cNvSpPr>
          <p:nvPr>
            <p:ph idx="1"/>
          </p:nvPr>
        </p:nvSpPr>
        <p:spPr>
          <a:xfrm>
            <a:off x="242062" y="1085778"/>
            <a:ext cx="8640000" cy="5112000"/>
          </a:xfrm>
        </p:spPr>
        <p:txBody>
          <a:bodyPr/>
          <a:lstStyle/>
          <a:p>
            <a:pPr marL="0" indent="0">
              <a:buNone/>
            </a:pPr>
            <a:endParaRPr lang="en-US" sz="2800" dirty="0"/>
          </a:p>
          <a:p>
            <a:r>
              <a:rPr lang="en-US" sz="2800" dirty="0" smtClean="0"/>
              <a:t>Airbus must have a clear vision of the future :</a:t>
            </a:r>
          </a:p>
          <a:p>
            <a:pPr lvl="1"/>
            <a:r>
              <a:rPr lang="en-US" sz="2400" dirty="0" smtClean="0"/>
              <a:t>Telemetry is mandatory to reach the objective of certification delay</a:t>
            </a:r>
          </a:p>
          <a:p>
            <a:pPr lvl="1"/>
            <a:r>
              <a:rPr lang="en-US" sz="2400" dirty="0" smtClean="0"/>
              <a:t>Managing  risks and opportunities</a:t>
            </a:r>
          </a:p>
          <a:p>
            <a:pPr lvl="1"/>
            <a:r>
              <a:rPr lang="en-US" sz="2400" dirty="0" smtClean="0"/>
              <a:t>To anticipate regulation modification</a:t>
            </a:r>
          </a:p>
          <a:p>
            <a:pPr marL="288000" lvl="1" indent="0">
              <a:buNone/>
            </a:pPr>
            <a:r>
              <a:rPr lang="en-US" sz="2400" dirty="0" smtClean="0"/>
              <a:t>	</a:t>
            </a:r>
            <a:endParaRPr lang="en-US" sz="2400" dirty="0" smtClean="0"/>
          </a:p>
          <a:p>
            <a:pPr marL="288000" lvl="1" indent="0">
              <a:buNone/>
            </a:pPr>
            <a:endParaRPr lang="en-US" sz="2400" dirty="0"/>
          </a:p>
          <a:p>
            <a:pPr marL="288000" lvl="1" indent="0">
              <a:buNone/>
            </a:pPr>
            <a:endParaRPr lang="en-US" sz="2400" dirty="0" smtClean="0"/>
          </a:p>
        </p:txBody>
      </p:sp>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sp>
        <p:nvSpPr>
          <p:cNvPr id="5" name="Espace réservé du pied de page 4"/>
          <p:cNvSpPr>
            <a:spLocks noGrp="1"/>
          </p:cNvSpPr>
          <p:nvPr>
            <p:ph type="ftr" sz="quarter" idx="11"/>
          </p:nvPr>
        </p:nvSpPr>
        <p:spPr/>
        <p:txBody>
          <a:bodyPr/>
          <a:lstStyle/>
          <a:p>
            <a:pPr>
              <a:defRPr/>
            </a:pPr>
            <a:r>
              <a:rPr lang="en-GB" noProof="1" smtClean="0"/>
              <a:t>ETTC 2015 Toulouse</a:t>
            </a:r>
            <a:endParaRPr lang="en-GB" noProof="1"/>
          </a:p>
        </p:txBody>
      </p:sp>
      <p:sp>
        <p:nvSpPr>
          <p:cNvPr id="6" name="Espace réservé du numéro de diapositive 5"/>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10</a:t>
            </a:fld>
            <a:endParaRPr lang="en-GB" noProof="1"/>
          </a:p>
        </p:txBody>
      </p:sp>
    </p:spTree>
    <p:extLst>
      <p:ext uri="{BB962C8B-B14F-4D97-AF65-F5344CB8AC3E}">
        <p14:creationId xmlns:p14="http://schemas.microsoft.com/office/powerpoint/2010/main" val="3618486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half" idx="10"/>
          </p:nvPr>
        </p:nvSpPr>
        <p:spPr>
          <a:noFill/>
        </p:spPr>
        <p:txBody>
          <a:bodyPr/>
          <a:lstStyle/>
          <a:p>
            <a:r>
              <a:rPr lang="fr-FR" smtClean="0"/>
              <a:t>June 2015</a:t>
            </a:r>
            <a:endParaRPr lang="en-GB" dirty="0" smtClean="0"/>
          </a:p>
        </p:txBody>
      </p:sp>
      <p:sp>
        <p:nvSpPr>
          <p:cNvPr id="7" name="Text Box 18"/>
          <p:cNvSpPr txBox="1">
            <a:spLocks noChangeArrowheads="1"/>
          </p:cNvSpPr>
          <p:nvPr/>
        </p:nvSpPr>
        <p:spPr bwMode="auto">
          <a:xfrm>
            <a:off x="261938" y="320720"/>
            <a:ext cx="8620124" cy="527867"/>
          </a:xfrm>
          <a:prstGeom prst="rect">
            <a:avLst/>
          </a:prstGeom>
          <a:noFill/>
          <a:ln w="9525">
            <a:noFill/>
            <a:miter lim="800000"/>
            <a:headEnd/>
            <a:tailEnd/>
          </a:ln>
        </p:spPr>
        <p:txBody>
          <a:bodyPr lIns="0" rIns="0"/>
          <a:lstStyle/>
          <a:p>
            <a:pPr>
              <a:spcBef>
                <a:spcPct val="50000"/>
              </a:spcBef>
            </a:pPr>
            <a:r>
              <a:rPr lang="en-GB" sz="600" spc="-10" noProof="1" smtClean="0">
                <a:solidFill>
                  <a:srgbClr val="7F8CA1"/>
                </a:solidFill>
                <a:cs typeface="Times New Roman" pitchFamily="18" charset="0"/>
              </a:rPr>
              <a:t>© AIRBUS Operations S.A.S. All rights reserved. Confidential and proprietary document. This document and all information contained herein is the sole property of AIRBUS Operations S.A.S. No intellectual property rights are granted by the delivery of this document or the disclosure of its content. This document shall not be reproduced or disclosed to a third party without the express written consent of  AIRBUS Operations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Operations S.A.S will be pleased to explain the basis thereof.</a:t>
            </a:r>
            <a:r>
              <a:rPr lang="en-GB" sz="600" noProof="1" smtClean="0">
                <a:solidFill>
                  <a:srgbClr val="7F8CA1"/>
                </a:solidFill>
                <a:cs typeface="Times New Roman" pitchFamily="18" charset="0"/>
              </a:rPr>
              <a:t> AIRBUS, its logo, A300, A310, A318, A319, A320, A321, A330, A340, A350, A380, A400M are registered trademarks.</a:t>
            </a:r>
            <a:endParaRPr lang="en-GB" sz="600" noProof="1">
              <a:solidFill>
                <a:srgbClr val="7F8CA1"/>
              </a:solidFill>
              <a:cs typeface="Times New Roman" pitchFamily="18" charset="0"/>
            </a:endParaRPr>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11</a:t>
            </a:fld>
            <a:endParaRPr lang="en-GB" noProof="1"/>
          </a:p>
        </p:txBody>
      </p:sp>
      <p:sp>
        <p:nvSpPr>
          <p:cNvPr id="2" name="Espace réservé du pied de page 1"/>
          <p:cNvSpPr>
            <a:spLocks noGrp="1"/>
          </p:cNvSpPr>
          <p:nvPr>
            <p:ph type="ftr" sz="quarter" idx="11"/>
          </p:nvPr>
        </p:nvSpPr>
        <p:spPr/>
        <p:txBody>
          <a:bodyPr/>
          <a:lstStyle/>
          <a:p>
            <a:pPr>
              <a:defRPr/>
            </a:pPr>
            <a:r>
              <a:rPr lang="en-GB" noProof="1" smtClean="0"/>
              <a:t>ETTC 2015 Toulouse</a:t>
            </a:r>
            <a:endParaRPr lang="en-GB" noProof="1"/>
          </a:p>
        </p:txBody>
      </p:sp>
      <p:pic>
        <p:nvPicPr>
          <p:cNvPr id="6146" name="Picture 2" descr="C:\Users\to44453\Desktop\TM C Band\Radome PCH\SDC101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259" y="910020"/>
            <a:ext cx="7085482" cy="531411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96979" y="1761444"/>
            <a:ext cx="4172755" cy="461665"/>
          </a:xfrm>
          <a:prstGeom prst="rect">
            <a:avLst/>
          </a:prstGeom>
          <a:noFill/>
        </p:spPr>
        <p:txBody>
          <a:bodyPr wrap="square" rtlCol="0">
            <a:spAutoFit/>
          </a:bodyPr>
          <a:lstStyle/>
          <a:p>
            <a:r>
              <a:rPr lang="en-US" sz="2400" dirty="0" smtClean="0">
                <a:solidFill>
                  <a:schemeClr val="bg1"/>
                </a:solidFill>
              </a:rPr>
              <a:t>Protect the C-Band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Airbus Telemetry context </a:t>
            </a:r>
            <a:endParaRPr lang="en-US" dirty="0"/>
          </a:p>
        </p:txBody>
      </p:sp>
      <p:sp>
        <p:nvSpPr>
          <p:cNvPr id="3" name="Espace réservé de la date 2"/>
          <p:cNvSpPr>
            <a:spLocks noGrp="1"/>
          </p:cNvSpPr>
          <p:nvPr>
            <p:ph type="dt" sz="half" idx="10"/>
          </p:nvPr>
        </p:nvSpPr>
        <p:spPr/>
        <p:txBody>
          <a:bodyPr/>
          <a:lstStyle/>
          <a:p>
            <a:pPr>
              <a:defRPr/>
            </a:pPr>
            <a:r>
              <a:rPr lang="fr-FR" noProof="0" smtClean="0"/>
              <a:t>June 2015</a:t>
            </a:r>
            <a:endParaRPr lang="en-GB" noProof="0"/>
          </a:p>
        </p:txBody>
      </p:sp>
      <p:sp>
        <p:nvSpPr>
          <p:cNvPr id="4" name="Espace réservé du numéro de diapositive 3"/>
          <p:cNvSpPr>
            <a:spLocks noGrp="1"/>
          </p:cNvSpPr>
          <p:nvPr>
            <p:ph type="sldNum" sz="quarter" idx="12"/>
          </p:nvPr>
        </p:nvSpPr>
        <p:spPr/>
        <p:txBody>
          <a:bodyPr/>
          <a:lstStyle/>
          <a:p>
            <a:pPr>
              <a:defRPr/>
            </a:pPr>
            <a:r>
              <a:rPr lang="en-GB" noProof="1" smtClean="0"/>
              <a:t>Page </a:t>
            </a:r>
            <a:fld id="{88964653-3594-43D6-B07B-9D599E8B2A12}" type="slidenum">
              <a:rPr lang="en-GB" noProof="1" smtClean="0"/>
              <a:pPr>
                <a:defRPr/>
              </a:pPr>
              <a:t>2</a:t>
            </a:fld>
            <a:endParaRPr lang="en-GB" noProof="1"/>
          </a:p>
        </p:txBody>
      </p:sp>
      <p:sp>
        <p:nvSpPr>
          <p:cNvPr id="5" name="ZoneTexte 4"/>
          <p:cNvSpPr txBox="1"/>
          <p:nvPr/>
        </p:nvSpPr>
        <p:spPr>
          <a:xfrm>
            <a:off x="110746" y="899338"/>
            <a:ext cx="3661224" cy="5324535"/>
          </a:xfrm>
          <a:prstGeom prst="rect">
            <a:avLst/>
          </a:prstGeom>
          <a:noFill/>
        </p:spPr>
        <p:txBody>
          <a:bodyPr wrap="square" rtlCol="0">
            <a:spAutoFit/>
          </a:bodyPr>
          <a:lstStyle/>
          <a:p>
            <a:r>
              <a:rPr lang="en-US" sz="2000" dirty="0" smtClean="0"/>
              <a:t>15 aircrafts :</a:t>
            </a:r>
          </a:p>
          <a:p>
            <a:pPr marL="285750" indent="-285750">
              <a:buFont typeface="Arial" pitchFamily="34" charset="0"/>
              <a:buChar char="•"/>
            </a:pPr>
            <a:r>
              <a:rPr lang="en-US" sz="2000" dirty="0" smtClean="0"/>
              <a:t>A380</a:t>
            </a:r>
          </a:p>
          <a:p>
            <a:pPr marL="285750" indent="-285750">
              <a:buFont typeface="Arial" pitchFamily="34" charset="0"/>
              <a:buChar char="•"/>
            </a:pPr>
            <a:r>
              <a:rPr lang="en-US" sz="2000" dirty="0" smtClean="0"/>
              <a:t>A400M</a:t>
            </a:r>
          </a:p>
          <a:p>
            <a:pPr marL="285750" indent="-285750">
              <a:buFont typeface="Arial" pitchFamily="34" charset="0"/>
              <a:buChar char="•"/>
            </a:pPr>
            <a:r>
              <a:rPr lang="en-US" sz="2000" dirty="0" smtClean="0"/>
              <a:t>LR ( A340 A330)</a:t>
            </a:r>
          </a:p>
          <a:p>
            <a:pPr marL="285750" indent="-285750">
              <a:buFont typeface="Arial" pitchFamily="34" charset="0"/>
              <a:buChar char="•"/>
            </a:pPr>
            <a:r>
              <a:rPr lang="en-US" sz="2000" dirty="0" smtClean="0"/>
              <a:t>SA ( A320,A319,A321)</a:t>
            </a:r>
          </a:p>
          <a:p>
            <a:pPr marL="285750" indent="-285750">
              <a:buFont typeface="Arial" pitchFamily="34" charset="0"/>
              <a:buChar char="•"/>
            </a:pPr>
            <a:r>
              <a:rPr lang="en-US" sz="2000" dirty="0" smtClean="0"/>
              <a:t>A350-900 </a:t>
            </a:r>
            <a:endParaRPr lang="en-US" sz="2000" dirty="0"/>
          </a:p>
          <a:p>
            <a:pPr marL="285750" indent="-285750">
              <a:buFont typeface="Arial" pitchFamily="34" charset="0"/>
              <a:buChar char="•"/>
            </a:pPr>
            <a:endParaRPr lang="en-US" sz="2000" dirty="0" smtClean="0"/>
          </a:p>
          <a:p>
            <a:r>
              <a:rPr lang="en-US" sz="2000" dirty="0" smtClean="0"/>
              <a:t>9 reception antenna</a:t>
            </a:r>
          </a:p>
          <a:p>
            <a:pPr marL="285750" indent="-285750">
              <a:buFont typeface="Arial" pitchFamily="34" charset="0"/>
              <a:buChar char="•"/>
            </a:pPr>
            <a:r>
              <a:rPr lang="en-US" sz="2000" dirty="0" smtClean="0"/>
              <a:t>Toulouse</a:t>
            </a:r>
          </a:p>
          <a:p>
            <a:pPr marL="285750" indent="-285750">
              <a:buFont typeface="Arial" pitchFamily="34" charset="0"/>
              <a:buChar char="•"/>
            </a:pPr>
            <a:r>
              <a:rPr lang="en-US" sz="2000" dirty="0" smtClean="0"/>
              <a:t>Mediterranean see</a:t>
            </a:r>
          </a:p>
          <a:p>
            <a:pPr marL="285750" indent="-285750">
              <a:buFont typeface="Arial" pitchFamily="34" charset="0"/>
              <a:buChar char="•"/>
            </a:pPr>
            <a:r>
              <a:rPr lang="en-US" sz="2000" dirty="0" smtClean="0"/>
              <a:t>Bordeaux</a:t>
            </a:r>
          </a:p>
          <a:p>
            <a:pPr marL="285750" indent="-285750">
              <a:buFont typeface="Arial" pitchFamily="34" charset="0"/>
              <a:buChar char="•"/>
            </a:pPr>
            <a:r>
              <a:rPr lang="en-US" sz="2000" dirty="0" smtClean="0"/>
              <a:t>Saint-Nazaire</a:t>
            </a:r>
          </a:p>
          <a:p>
            <a:pPr marL="285750" indent="-285750">
              <a:buFont typeface="Arial" pitchFamily="34" charset="0"/>
              <a:buChar char="•"/>
            </a:pPr>
            <a:r>
              <a:rPr lang="en-US" sz="2000" dirty="0" smtClean="0"/>
              <a:t>Tarbes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3 flights test simultaneously</a:t>
            </a:r>
          </a:p>
          <a:p>
            <a:r>
              <a:rPr lang="en-US" sz="2000" dirty="0"/>
              <a:t> </a:t>
            </a:r>
            <a:r>
              <a:rPr lang="en-US" sz="2000" dirty="0" smtClean="0"/>
              <a:t>4 in the next future</a:t>
            </a:r>
            <a:endParaRPr lang="en-US" sz="2000" dirty="0"/>
          </a:p>
          <a:p>
            <a:pPr marL="285750" indent="-285750">
              <a:buFont typeface="Arial" pitchFamily="34" charset="0"/>
              <a:buChar char="•"/>
            </a:pPr>
            <a:endParaRPr lang="en-US" sz="2000" dirty="0" smtClean="0"/>
          </a:p>
        </p:txBody>
      </p:sp>
      <p:pic>
        <p:nvPicPr>
          <p:cNvPr id="4098" name="Picture 2" descr="C:\Users\to44453\AppData\Local\Microsoft\Windows\Temporary Internet Files\Content.Outlook\R2T3S1AX\AMTFrenchcoveragear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70" y="765795"/>
            <a:ext cx="4779678" cy="513937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pPr>
              <a:defRPr/>
            </a:pPr>
            <a:r>
              <a:rPr lang="en-GB" noProof="1" smtClean="0"/>
              <a:t>ETTC 2015 Toulouse</a:t>
            </a:r>
            <a:endParaRPr lang="en-GB" noProof="1"/>
          </a:p>
        </p:txBody>
      </p:sp>
    </p:spTree>
    <p:extLst>
      <p:ext uri="{BB962C8B-B14F-4D97-AF65-F5344CB8AC3E}">
        <p14:creationId xmlns:p14="http://schemas.microsoft.com/office/powerpoint/2010/main" val="2207885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C-Band Telemetry frequency </a:t>
            </a:r>
            <a:endParaRPr lang="en-US" dirty="0"/>
          </a:p>
        </p:txBody>
      </p:sp>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sp>
        <p:nvSpPr>
          <p:cNvPr id="5" name="Espace réservé du numéro de diapositive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a:t>
            </a:fld>
            <a:endParaRPr lang="en-GB" noProof="1"/>
          </a:p>
        </p:txBody>
      </p:sp>
      <p:sp>
        <p:nvSpPr>
          <p:cNvPr id="7" name="Rectangle 55"/>
          <p:cNvSpPr>
            <a:spLocks noChangeArrowheads="1"/>
          </p:cNvSpPr>
          <p:nvPr/>
        </p:nvSpPr>
        <p:spPr bwMode="auto">
          <a:xfrm>
            <a:off x="990600" y="1163638"/>
            <a:ext cx="7162800" cy="304800"/>
          </a:xfrm>
          <a:prstGeom prst="rect">
            <a:avLst/>
          </a:prstGeom>
          <a:noFill/>
          <a:ln w="9525">
            <a:noFill/>
            <a:miter lim="800000"/>
            <a:headEnd/>
            <a:tailEnd/>
          </a:ln>
        </p:spPr>
        <p:txBody>
          <a:bodyPr/>
          <a:lstStyle/>
          <a:p>
            <a:pPr marL="190500" indent="-190500">
              <a:spcBef>
                <a:spcPct val="20000"/>
              </a:spcBef>
              <a:buSzPct val="120000"/>
            </a:pPr>
            <a:r>
              <a:rPr lang="en-US" i="1"/>
              <a:t>Allocations for telemetry (flight test purpose and only downlink) :</a:t>
            </a:r>
          </a:p>
        </p:txBody>
      </p:sp>
      <p:sp>
        <p:nvSpPr>
          <p:cNvPr id="8" name="Line 56"/>
          <p:cNvSpPr>
            <a:spLocks noChangeShapeType="1"/>
          </p:cNvSpPr>
          <p:nvPr/>
        </p:nvSpPr>
        <p:spPr bwMode="auto">
          <a:xfrm flipV="1">
            <a:off x="1255713" y="2459038"/>
            <a:ext cx="0" cy="152400"/>
          </a:xfrm>
          <a:prstGeom prst="line">
            <a:avLst/>
          </a:prstGeom>
          <a:noFill/>
          <a:ln w="9525">
            <a:solidFill>
              <a:schemeClr val="tx1"/>
            </a:solidFill>
            <a:round/>
            <a:headEnd/>
            <a:tailEnd/>
          </a:ln>
        </p:spPr>
        <p:txBody>
          <a:bodyPr wrap="none" anchor="ctr"/>
          <a:lstStyle/>
          <a:p>
            <a:endParaRPr lang="en-GB"/>
          </a:p>
        </p:txBody>
      </p:sp>
      <p:sp>
        <p:nvSpPr>
          <p:cNvPr id="9" name="Line 58"/>
          <p:cNvSpPr>
            <a:spLocks noChangeShapeType="1"/>
          </p:cNvSpPr>
          <p:nvPr/>
        </p:nvSpPr>
        <p:spPr bwMode="auto">
          <a:xfrm flipV="1">
            <a:off x="7351713" y="2459038"/>
            <a:ext cx="0" cy="152400"/>
          </a:xfrm>
          <a:prstGeom prst="line">
            <a:avLst/>
          </a:prstGeom>
          <a:noFill/>
          <a:ln w="9525">
            <a:solidFill>
              <a:schemeClr val="tx1"/>
            </a:solidFill>
            <a:round/>
            <a:headEnd/>
            <a:tailEnd/>
          </a:ln>
        </p:spPr>
        <p:txBody>
          <a:bodyPr wrap="none" anchor="ctr"/>
          <a:lstStyle/>
          <a:p>
            <a:endParaRPr lang="en-GB"/>
          </a:p>
        </p:txBody>
      </p:sp>
      <p:sp>
        <p:nvSpPr>
          <p:cNvPr id="10" name="Line 59"/>
          <p:cNvSpPr>
            <a:spLocks noChangeShapeType="1"/>
          </p:cNvSpPr>
          <p:nvPr/>
        </p:nvSpPr>
        <p:spPr bwMode="auto">
          <a:xfrm flipV="1">
            <a:off x="3541713" y="2459038"/>
            <a:ext cx="0" cy="152400"/>
          </a:xfrm>
          <a:prstGeom prst="line">
            <a:avLst/>
          </a:prstGeom>
          <a:noFill/>
          <a:ln w="9525">
            <a:solidFill>
              <a:schemeClr val="tx1"/>
            </a:solidFill>
            <a:round/>
            <a:headEnd/>
            <a:tailEnd/>
          </a:ln>
        </p:spPr>
        <p:txBody>
          <a:bodyPr wrap="none" anchor="ctr"/>
          <a:lstStyle/>
          <a:p>
            <a:endParaRPr lang="en-GB"/>
          </a:p>
        </p:txBody>
      </p:sp>
      <p:sp>
        <p:nvSpPr>
          <p:cNvPr id="11" name="Text Box 60"/>
          <p:cNvSpPr txBox="1">
            <a:spLocks noChangeArrowheads="1"/>
          </p:cNvSpPr>
          <p:nvPr/>
        </p:nvSpPr>
        <p:spPr bwMode="auto">
          <a:xfrm>
            <a:off x="1027113" y="2901950"/>
            <a:ext cx="533400" cy="244475"/>
          </a:xfrm>
          <a:prstGeom prst="rect">
            <a:avLst/>
          </a:prstGeom>
          <a:noFill/>
          <a:ln w="9525">
            <a:noFill/>
            <a:miter lim="800000"/>
            <a:headEnd/>
            <a:tailEnd/>
          </a:ln>
        </p:spPr>
        <p:txBody>
          <a:bodyPr>
            <a:spAutoFit/>
          </a:bodyPr>
          <a:lstStyle/>
          <a:p>
            <a:r>
              <a:rPr lang="en-US" sz="1000"/>
              <a:t>5091</a:t>
            </a:r>
          </a:p>
        </p:txBody>
      </p:sp>
      <p:sp>
        <p:nvSpPr>
          <p:cNvPr id="12" name="Text Box 61"/>
          <p:cNvSpPr txBox="1">
            <a:spLocks noChangeArrowheads="1"/>
          </p:cNvSpPr>
          <p:nvPr/>
        </p:nvSpPr>
        <p:spPr bwMode="auto">
          <a:xfrm>
            <a:off x="3313113" y="2887663"/>
            <a:ext cx="609600" cy="244475"/>
          </a:xfrm>
          <a:prstGeom prst="rect">
            <a:avLst/>
          </a:prstGeom>
          <a:noFill/>
          <a:ln w="9525">
            <a:noFill/>
            <a:miter lim="800000"/>
            <a:headEnd/>
            <a:tailEnd/>
          </a:ln>
        </p:spPr>
        <p:txBody>
          <a:bodyPr>
            <a:spAutoFit/>
          </a:bodyPr>
          <a:lstStyle/>
          <a:p>
            <a:r>
              <a:rPr lang="en-US" sz="1000"/>
              <a:t>5150</a:t>
            </a:r>
          </a:p>
        </p:txBody>
      </p:sp>
      <p:sp>
        <p:nvSpPr>
          <p:cNvPr id="13" name="Text Box 62"/>
          <p:cNvSpPr txBox="1">
            <a:spLocks noChangeArrowheads="1"/>
          </p:cNvSpPr>
          <p:nvPr/>
        </p:nvSpPr>
        <p:spPr bwMode="auto">
          <a:xfrm>
            <a:off x="7046913" y="2887663"/>
            <a:ext cx="609600" cy="244475"/>
          </a:xfrm>
          <a:prstGeom prst="rect">
            <a:avLst/>
          </a:prstGeom>
          <a:noFill/>
          <a:ln w="9525">
            <a:noFill/>
            <a:miter lim="800000"/>
            <a:headEnd/>
            <a:tailEnd/>
          </a:ln>
        </p:spPr>
        <p:txBody>
          <a:bodyPr>
            <a:spAutoFit/>
          </a:bodyPr>
          <a:lstStyle/>
          <a:p>
            <a:r>
              <a:rPr lang="en-US" sz="1000"/>
              <a:t>5250</a:t>
            </a:r>
          </a:p>
        </p:txBody>
      </p:sp>
      <p:sp>
        <p:nvSpPr>
          <p:cNvPr id="14" name="Rectangle 65" descr="Diagonales vers le haut (blanc/noir)"/>
          <p:cNvSpPr>
            <a:spLocks noChangeArrowheads="1"/>
          </p:cNvSpPr>
          <p:nvPr/>
        </p:nvSpPr>
        <p:spPr bwMode="auto">
          <a:xfrm>
            <a:off x="3541713" y="2230438"/>
            <a:ext cx="3810000" cy="304800"/>
          </a:xfrm>
          <a:prstGeom prst="rect">
            <a:avLst/>
          </a:prstGeom>
          <a:pattFill prst="ltUpDiag">
            <a:fgClr>
              <a:schemeClr val="folHlink"/>
            </a:fgClr>
            <a:bgClr>
              <a:srgbClr val="FFFFFF"/>
            </a:bgClr>
          </a:pattFill>
          <a:ln w="9525">
            <a:solidFill>
              <a:schemeClr val="tx1"/>
            </a:solidFill>
            <a:miter lim="800000"/>
            <a:headEnd/>
            <a:tailEnd/>
          </a:ln>
        </p:spPr>
        <p:txBody>
          <a:bodyPr wrap="none" anchor="ctr"/>
          <a:lstStyle/>
          <a:p>
            <a:r>
              <a:rPr lang="en-US" sz="1400"/>
              <a:t>RLAN (wi-fi)</a:t>
            </a:r>
          </a:p>
        </p:txBody>
      </p:sp>
      <p:sp>
        <p:nvSpPr>
          <p:cNvPr id="15" name="Line 71"/>
          <p:cNvSpPr>
            <a:spLocks noChangeShapeType="1"/>
          </p:cNvSpPr>
          <p:nvPr/>
        </p:nvSpPr>
        <p:spPr bwMode="auto">
          <a:xfrm>
            <a:off x="1255713" y="2535238"/>
            <a:ext cx="6324600" cy="0"/>
          </a:xfrm>
          <a:prstGeom prst="line">
            <a:avLst/>
          </a:prstGeom>
          <a:noFill/>
          <a:ln w="9525">
            <a:solidFill>
              <a:schemeClr val="tx1"/>
            </a:solidFill>
            <a:round/>
            <a:headEnd/>
            <a:tailEnd type="triangle" w="med" len="med"/>
          </a:ln>
        </p:spPr>
        <p:txBody>
          <a:bodyPr wrap="none" anchor="ctr"/>
          <a:lstStyle/>
          <a:p>
            <a:endParaRPr lang="en-GB"/>
          </a:p>
        </p:txBody>
      </p:sp>
      <p:sp>
        <p:nvSpPr>
          <p:cNvPr id="16" name="Rectangle 76"/>
          <p:cNvSpPr>
            <a:spLocks noChangeArrowheads="1"/>
          </p:cNvSpPr>
          <p:nvPr/>
        </p:nvSpPr>
        <p:spPr bwMode="auto">
          <a:xfrm>
            <a:off x="1255713" y="2535238"/>
            <a:ext cx="6096000" cy="304800"/>
          </a:xfrm>
          <a:prstGeom prst="rect">
            <a:avLst/>
          </a:prstGeom>
          <a:solidFill>
            <a:srgbClr val="33CCCC"/>
          </a:solidFill>
          <a:ln w="9525">
            <a:solidFill>
              <a:schemeClr val="tx1"/>
            </a:solidFill>
            <a:miter lim="800000"/>
            <a:headEnd/>
            <a:tailEnd/>
          </a:ln>
        </p:spPr>
        <p:txBody>
          <a:bodyPr wrap="none" anchor="ctr"/>
          <a:lstStyle/>
          <a:p>
            <a:r>
              <a:rPr lang="en-US" sz="1400"/>
              <a:t>Telemetry</a:t>
            </a:r>
          </a:p>
        </p:txBody>
      </p:sp>
      <p:sp>
        <p:nvSpPr>
          <p:cNvPr id="17" name="Rectangle 78" descr="Diagonales vers le haut (blanc/noir)"/>
          <p:cNvSpPr>
            <a:spLocks noChangeArrowheads="1"/>
          </p:cNvSpPr>
          <p:nvPr/>
        </p:nvSpPr>
        <p:spPr bwMode="auto">
          <a:xfrm>
            <a:off x="1255713" y="2230438"/>
            <a:ext cx="2286000" cy="304800"/>
          </a:xfrm>
          <a:prstGeom prst="rect">
            <a:avLst/>
          </a:prstGeom>
          <a:pattFill prst="ltUpDiag">
            <a:fgClr>
              <a:schemeClr val="folHlink"/>
            </a:fgClr>
            <a:bgClr>
              <a:srgbClr val="FFFFFF"/>
            </a:bgClr>
          </a:pattFill>
          <a:ln w="9525">
            <a:solidFill>
              <a:schemeClr val="tx1"/>
            </a:solidFill>
            <a:miter lim="800000"/>
            <a:headEnd/>
            <a:tailEnd/>
          </a:ln>
        </p:spPr>
        <p:txBody>
          <a:bodyPr wrap="none" anchor="ctr"/>
          <a:lstStyle/>
          <a:p>
            <a:r>
              <a:rPr lang="en-US" sz="1400"/>
              <a:t>MLS  /  AMRS  /  AS</a:t>
            </a:r>
          </a:p>
        </p:txBody>
      </p:sp>
      <p:sp>
        <p:nvSpPr>
          <p:cNvPr id="18" name="Text Box 82"/>
          <p:cNvSpPr txBox="1">
            <a:spLocks noChangeArrowheads="1"/>
          </p:cNvSpPr>
          <p:nvPr/>
        </p:nvSpPr>
        <p:spPr bwMode="auto">
          <a:xfrm>
            <a:off x="1141413" y="3670300"/>
            <a:ext cx="2819400" cy="1687513"/>
          </a:xfrm>
          <a:prstGeom prst="rect">
            <a:avLst/>
          </a:prstGeom>
          <a:noFill/>
          <a:ln w="9525">
            <a:noFill/>
            <a:miter lim="800000"/>
            <a:headEnd/>
            <a:tailEnd/>
          </a:ln>
        </p:spPr>
        <p:txBody>
          <a:bodyPr>
            <a:spAutoFit/>
          </a:bodyPr>
          <a:lstStyle/>
          <a:p>
            <a:pPr>
              <a:buFont typeface="Wingdings" pitchFamily="2" charset="2"/>
              <a:buChar char="ü"/>
            </a:pPr>
            <a:r>
              <a:rPr lang="en-US" sz="1400"/>
              <a:t> Worldwide allocation</a:t>
            </a:r>
          </a:p>
          <a:p>
            <a:pPr>
              <a:buFont typeface="Wingdings" pitchFamily="2" charset="2"/>
              <a:buChar char="ü"/>
            </a:pPr>
            <a:r>
              <a:rPr lang="en-US" sz="1400"/>
              <a:t> All primary services</a:t>
            </a:r>
          </a:p>
          <a:p>
            <a:pPr>
              <a:buFont typeface="Wingdings" pitchFamily="2" charset="2"/>
              <a:buChar char="ü"/>
            </a:pPr>
            <a:r>
              <a:rPr lang="en-US" sz="1400"/>
              <a:t> FSS sharing possible</a:t>
            </a:r>
          </a:p>
          <a:p>
            <a:pPr>
              <a:buFont typeface="Wingdings" pitchFamily="2" charset="2"/>
              <a:buChar char="ü"/>
            </a:pPr>
            <a:r>
              <a:rPr lang="en-US" sz="1400"/>
              <a:t> AS and AMRS sharing feasible but strong constraints on telemetry</a:t>
            </a:r>
          </a:p>
        </p:txBody>
      </p:sp>
      <p:sp>
        <p:nvSpPr>
          <p:cNvPr id="19" name="AutoShape 83"/>
          <p:cNvSpPr>
            <a:spLocks/>
          </p:cNvSpPr>
          <p:nvPr/>
        </p:nvSpPr>
        <p:spPr bwMode="auto">
          <a:xfrm rot="5384037">
            <a:off x="2354263" y="2143125"/>
            <a:ext cx="241300" cy="2286000"/>
          </a:xfrm>
          <a:prstGeom prst="rightBrace">
            <a:avLst>
              <a:gd name="adj1" fmla="val 78947"/>
              <a:gd name="adj2" fmla="val 50000"/>
            </a:avLst>
          </a:prstGeom>
          <a:noFill/>
          <a:ln w="9525">
            <a:solidFill>
              <a:schemeClr val="tx1"/>
            </a:solidFill>
            <a:round/>
            <a:headEnd/>
            <a:tailEnd/>
          </a:ln>
        </p:spPr>
        <p:txBody>
          <a:bodyPr wrap="none" anchor="ctr"/>
          <a:lstStyle/>
          <a:p>
            <a:endParaRPr lang="fr-FR"/>
          </a:p>
        </p:txBody>
      </p:sp>
      <p:sp>
        <p:nvSpPr>
          <p:cNvPr id="20" name="Text Box 85"/>
          <p:cNvSpPr txBox="1">
            <a:spLocks noChangeArrowheads="1"/>
          </p:cNvSpPr>
          <p:nvPr/>
        </p:nvSpPr>
        <p:spPr bwMode="auto">
          <a:xfrm>
            <a:off x="4227513" y="3670300"/>
            <a:ext cx="3925887" cy="1474788"/>
          </a:xfrm>
          <a:prstGeom prst="rect">
            <a:avLst/>
          </a:prstGeom>
          <a:noFill/>
          <a:ln w="9525">
            <a:noFill/>
            <a:miter lim="800000"/>
            <a:headEnd/>
            <a:tailEnd/>
          </a:ln>
        </p:spPr>
        <p:txBody>
          <a:bodyPr>
            <a:spAutoFit/>
          </a:bodyPr>
          <a:lstStyle/>
          <a:p>
            <a:pPr>
              <a:buFont typeface="Wingdings" pitchFamily="2" charset="2"/>
              <a:buChar char="ü"/>
            </a:pPr>
            <a:r>
              <a:rPr lang="en-US" sz="1400"/>
              <a:t> Region 1 allocation (Europe/Africa/Brazil)</a:t>
            </a:r>
          </a:p>
          <a:p>
            <a:pPr>
              <a:buFont typeface="Wingdings" pitchFamily="2" charset="2"/>
              <a:buChar char="ü"/>
            </a:pPr>
            <a:r>
              <a:rPr lang="en-US" sz="1400"/>
              <a:t> All primary services</a:t>
            </a:r>
          </a:p>
          <a:p>
            <a:pPr>
              <a:buFont typeface="Wingdings" pitchFamily="2" charset="2"/>
              <a:buChar char="ü"/>
            </a:pPr>
            <a:r>
              <a:rPr lang="en-US" sz="1400"/>
              <a:t> FSS sharing possible</a:t>
            </a:r>
          </a:p>
          <a:p>
            <a:pPr>
              <a:buFont typeface="Wingdings" pitchFamily="2" charset="2"/>
              <a:buChar char="ü"/>
            </a:pPr>
            <a:r>
              <a:rPr lang="en-US" sz="1400"/>
              <a:t> RLAN sharing possible but some constraints on telemetry</a:t>
            </a:r>
          </a:p>
        </p:txBody>
      </p:sp>
      <p:sp>
        <p:nvSpPr>
          <p:cNvPr id="21" name="AutoShape 86"/>
          <p:cNvSpPr>
            <a:spLocks/>
          </p:cNvSpPr>
          <p:nvPr/>
        </p:nvSpPr>
        <p:spPr bwMode="auto">
          <a:xfrm rot="5384037">
            <a:off x="5394325" y="1465263"/>
            <a:ext cx="257175" cy="3657600"/>
          </a:xfrm>
          <a:prstGeom prst="rightBrace">
            <a:avLst>
              <a:gd name="adj1" fmla="val 118519"/>
              <a:gd name="adj2" fmla="val 50000"/>
            </a:avLst>
          </a:prstGeom>
          <a:noFill/>
          <a:ln w="9525">
            <a:solidFill>
              <a:schemeClr val="tx1"/>
            </a:solidFill>
            <a:round/>
            <a:headEnd/>
            <a:tailEnd/>
          </a:ln>
        </p:spPr>
        <p:txBody>
          <a:bodyPr wrap="none" anchor="ctr"/>
          <a:lstStyle/>
          <a:p>
            <a:endParaRPr lang="fr-FR"/>
          </a:p>
        </p:txBody>
      </p:sp>
      <p:sp>
        <p:nvSpPr>
          <p:cNvPr id="22" name="Rectangle 88" descr="Diagonales vers le haut (blanc/noir)"/>
          <p:cNvSpPr>
            <a:spLocks noChangeArrowheads="1"/>
          </p:cNvSpPr>
          <p:nvPr/>
        </p:nvSpPr>
        <p:spPr bwMode="auto">
          <a:xfrm>
            <a:off x="1255713" y="2001838"/>
            <a:ext cx="6096000" cy="228600"/>
          </a:xfrm>
          <a:prstGeom prst="rect">
            <a:avLst/>
          </a:prstGeom>
          <a:pattFill prst="ltUpDiag">
            <a:fgClr>
              <a:schemeClr val="folHlink"/>
            </a:fgClr>
            <a:bgClr>
              <a:srgbClr val="FFFFFF"/>
            </a:bgClr>
          </a:pattFill>
          <a:ln w="9525">
            <a:solidFill>
              <a:schemeClr val="tx1"/>
            </a:solidFill>
            <a:miter lim="800000"/>
            <a:headEnd/>
            <a:tailEnd/>
          </a:ln>
        </p:spPr>
        <p:txBody>
          <a:bodyPr wrap="none" anchor="ctr"/>
          <a:lstStyle/>
          <a:p>
            <a:r>
              <a:rPr lang="en-US" sz="1400"/>
              <a:t>FSS</a:t>
            </a:r>
          </a:p>
        </p:txBody>
      </p:sp>
      <p:sp>
        <p:nvSpPr>
          <p:cNvPr id="3" name="Espace réservé du pied de page 2"/>
          <p:cNvSpPr>
            <a:spLocks noGrp="1"/>
          </p:cNvSpPr>
          <p:nvPr>
            <p:ph type="ftr" sz="quarter" idx="11"/>
          </p:nvPr>
        </p:nvSpPr>
        <p:spPr/>
        <p:txBody>
          <a:bodyPr/>
          <a:lstStyle/>
          <a:p>
            <a:pPr>
              <a:defRPr/>
            </a:pPr>
            <a:r>
              <a:rPr lang="en-GB" noProof="1" smtClean="0"/>
              <a:t>ETTC 2015 Toulouse</a:t>
            </a:r>
            <a:endParaRPr lang="en-GB" noProof="1"/>
          </a:p>
        </p:txBody>
      </p:sp>
    </p:spTree>
    <p:extLst>
      <p:ext uri="{BB962C8B-B14F-4D97-AF65-F5344CB8AC3E}">
        <p14:creationId xmlns:p14="http://schemas.microsoft.com/office/powerpoint/2010/main" val="787816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850106"/>
          </a:xfrm>
        </p:spPr>
        <p:txBody>
          <a:bodyPr>
            <a:normAutofit/>
          </a:bodyPr>
          <a:lstStyle/>
          <a:p>
            <a:r>
              <a:rPr lang="en-GB" sz="2800" dirty="0" smtClean="0"/>
              <a:t>C-Band channels for AIRBUS Telemetry</a:t>
            </a:r>
            <a:endParaRPr lang="en-GB" sz="2800" dirty="0"/>
          </a:p>
        </p:txBody>
      </p:sp>
      <p:grpSp>
        <p:nvGrpSpPr>
          <p:cNvPr id="26" name="Groupe 36"/>
          <p:cNvGrpSpPr/>
          <p:nvPr/>
        </p:nvGrpSpPr>
        <p:grpSpPr>
          <a:xfrm>
            <a:off x="666750" y="1158900"/>
            <a:ext cx="6986587" cy="1785940"/>
            <a:chOff x="785813" y="1628800"/>
            <a:chExt cx="6986587" cy="1785940"/>
          </a:xfrm>
        </p:grpSpPr>
        <p:sp>
          <p:nvSpPr>
            <p:cNvPr id="5" name="Rectangle 21"/>
            <p:cNvSpPr>
              <a:spLocks noChangeArrowheads="1"/>
            </p:cNvSpPr>
            <p:nvPr/>
          </p:nvSpPr>
          <p:spPr bwMode="auto">
            <a:xfrm>
              <a:off x="1447800" y="1628800"/>
              <a:ext cx="2286000" cy="304800"/>
            </a:xfrm>
            <a:prstGeom prst="rect">
              <a:avLst/>
            </a:prstGeom>
            <a:solidFill>
              <a:srgbClr val="CC99FF"/>
            </a:solidFill>
            <a:ln w="9525">
              <a:solidFill>
                <a:schemeClr val="tx1"/>
              </a:solidFill>
              <a:miter lim="800000"/>
              <a:headEnd/>
              <a:tailEnd/>
            </a:ln>
          </p:spPr>
          <p:txBody>
            <a:bodyPr wrap="none" anchor="ctr"/>
            <a:lstStyle/>
            <a:p>
              <a:r>
                <a:rPr lang="fr-FR" sz="1400"/>
                <a:t>MLS / AMRS / AS / FSS</a:t>
              </a:r>
            </a:p>
          </p:txBody>
        </p:sp>
        <p:sp>
          <p:nvSpPr>
            <p:cNvPr id="6" name="Line 11"/>
            <p:cNvSpPr>
              <a:spLocks noChangeShapeType="1"/>
            </p:cNvSpPr>
            <p:nvPr/>
          </p:nvSpPr>
          <p:spPr bwMode="auto">
            <a:xfrm flipV="1">
              <a:off x="1447800" y="1857400"/>
              <a:ext cx="0" cy="152400"/>
            </a:xfrm>
            <a:prstGeom prst="line">
              <a:avLst/>
            </a:prstGeom>
            <a:noFill/>
            <a:ln w="9525">
              <a:solidFill>
                <a:schemeClr val="tx1"/>
              </a:solidFill>
              <a:round/>
              <a:headEnd/>
              <a:tailEnd/>
            </a:ln>
          </p:spPr>
          <p:txBody>
            <a:bodyPr wrap="none" anchor="ctr"/>
            <a:lstStyle/>
            <a:p>
              <a:endParaRPr lang="en-GB"/>
            </a:p>
          </p:txBody>
        </p:sp>
        <p:sp>
          <p:nvSpPr>
            <p:cNvPr id="7" name="Line 12"/>
            <p:cNvSpPr>
              <a:spLocks noChangeShapeType="1"/>
            </p:cNvSpPr>
            <p:nvPr/>
          </p:nvSpPr>
          <p:spPr bwMode="auto">
            <a:xfrm flipV="1">
              <a:off x="2209800" y="1857400"/>
              <a:ext cx="0" cy="152400"/>
            </a:xfrm>
            <a:prstGeom prst="line">
              <a:avLst/>
            </a:prstGeom>
            <a:noFill/>
            <a:ln w="9525">
              <a:solidFill>
                <a:schemeClr val="tx1"/>
              </a:solidFill>
              <a:round/>
              <a:headEnd/>
              <a:tailEnd/>
            </a:ln>
          </p:spPr>
          <p:txBody>
            <a:bodyPr wrap="none" anchor="ctr"/>
            <a:lstStyle/>
            <a:p>
              <a:endParaRPr lang="en-GB"/>
            </a:p>
          </p:txBody>
        </p:sp>
        <p:sp>
          <p:nvSpPr>
            <p:cNvPr id="8" name="Line 14"/>
            <p:cNvSpPr>
              <a:spLocks noChangeShapeType="1"/>
            </p:cNvSpPr>
            <p:nvPr/>
          </p:nvSpPr>
          <p:spPr bwMode="auto">
            <a:xfrm flipV="1">
              <a:off x="7543800" y="1857400"/>
              <a:ext cx="0" cy="152400"/>
            </a:xfrm>
            <a:prstGeom prst="line">
              <a:avLst/>
            </a:prstGeom>
            <a:noFill/>
            <a:ln w="9525">
              <a:solidFill>
                <a:schemeClr val="tx1"/>
              </a:solidFill>
              <a:round/>
              <a:headEnd/>
              <a:tailEnd/>
            </a:ln>
          </p:spPr>
          <p:txBody>
            <a:bodyPr wrap="none" anchor="ctr"/>
            <a:lstStyle/>
            <a:p>
              <a:endParaRPr lang="en-GB"/>
            </a:p>
          </p:txBody>
        </p:sp>
        <p:sp>
          <p:nvSpPr>
            <p:cNvPr id="9" name="Line 15"/>
            <p:cNvSpPr>
              <a:spLocks noChangeShapeType="1"/>
            </p:cNvSpPr>
            <p:nvPr/>
          </p:nvSpPr>
          <p:spPr bwMode="auto">
            <a:xfrm flipV="1">
              <a:off x="3733800" y="1857400"/>
              <a:ext cx="0" cy="152400"/>
            </a:xfrm>
            <a:prstGeom prst="line">
              <a:avLst/>
            </a:prstGeom>
            <a:noFill/>
            <a:ln w="9525">
              <a:solidFill>
                <a:schemeClr val="tx1"/>
              </a:solidFill>
              <a:round/>
              <a:headEnd/>
              <a:tailEnd/>
            </a:ln>
          </p:spPr>
          <p:txBody>
            <a:bodyPr wrap="none" anchor="ctr"/>
            <a:lstStyle/>
            <a:p>
              <a:endParaRPr lang="en-GB"/>
            </a:p>
          </p:txBody>
        </p:sp>
        <p:sp>
          <p:nvSpPr>
            <p:cNvPr id="10" name="Text Box 16"/>
            <p:cNvSpPr txBox="1">
              <a:spLocks noChangeArrowheads="1"/>
            </p:cNvSpPr>
            <p:nvPr/>
          </p:nvSpPr>
          <p:spPr bwMode="auto">
            <a:xfrm>
              <a:off x="1219200" y="2176488"/>
              <a:ext cx="457200" cy="214312"/>
            </a:xfrm>
            <a:prstGeom prst="rect">
              <a:avLst/>
            </a:prstGeom>
            <a:noFill/>
            <a:ln w="9525">
              <a:noFill/>
              <a:miter lim="800000"/>
              <a:headEnd/>
              <a:tailEnd/>
            </a:ln>
          </p:spPr>
          <p:txBody>
            <a:bodyPr>
              <a:spAutoFit/>
            </a:bodyPr>
            <a:lstStyle/>
            <a:p>
              <a:r>
                <a:rPr lang="fr-FR" sz="800"/>
                <a:t>5091</a:t>
              </a:r>
            </a:p>
          </p:txBody>
        </p:sp>
        <p:sp>
          <p:nvSpPr>
            <p:cNvPr id="11" name="Text Box 17"/>
            <p:cNvSpPr txBox="1">
              <a:spLocks noChangeArrowheads="1"/>
            </p:cNvSpPr>
            <p:nvPr/>
          </p:nvSpPr>
          <p:spPr bwMode="auto">
            <a:xfrm>
              <a:off x="3429000" y="2162200"/>
              <a:ext cx="457200" cy="214313"/>
            </a:xfrm>
            <a:prstGeom prst="rect">
              <a:avLst/>
            </a:prstGeom>
            <a:noFill/>
            <a:ln w="9525">
              <a:noFill/>
              <a:miter lim="800000"/>
              <a:headEnd/>
              <a:tailEnd/>
            </a:ln>
          </p:spPr>
          <p:txBody>
            <a:bodyPr>
              <a:spAutoFit/>
            </a:bodyPr>
            <a:lstStyle/>
            <a:p>
              <a:r>
                <a:rPr lang="fr-FR" sz="800"/>
                <a:t>5150</a:t>
              </a:r>
            </a:p>
          </p:txBody>
        </p:sp>
        <p:sp>
          <p:nvSpPr>
            <p:cNvPr id="12" name="Text Box 18"/>
            <p:cNvSpPr txBox="1">
              <a:spLocks noChangeArrowheads="1"/>
            </p:cNvSpPr>
            <p:nvPr/>
          </p:nvSpPr>
          <p:spPr bwMode="auto">
            <a:xfrm>
              <a:off x="7239000" y="2162200"/>
              <a:ext cx="457200" cy="214313"/>
            </a:xfrm>
            <a:prstGeom prst="rect">
              <a:avLst/>
            </a:prstGeom>
            <a:noFill/>
            <a:ln w="9525">
              <a:noFill/>
              <a:miter lim="800000"/>
              <a:headEnd/>
              <a:tailEnd/>
            </a:ln>
          </p:spPr>
          <p:txBody>
            <a:bodyPr>
              <a:spAutoFit/>
            </a:bodyPr>
            <a:lstStyle/>
            <a:p>
              <a:r>
                <a:rPr lang="fr-FR" sz="800"/>
                <a:t>5250</a:t>
              </a:r>
            </a:p>
          </p:txBody>
        </p:sp>
        <p:sp>
          <p:nvSpPr>
            <p:cNvPr id="14" name="Rectangle 20"/>
            <p:cNvSpPr>
              <a:spLocks noChangeArrowheads="1"/>
            </p:cNvSpPr>
            <p:nvPr/>
          </p:nvSpPr>
          <p:spPr bwMode="auto">
            <a:xfrm>
              <a:off x="3733800" y="1628800"/>
              <a:ext cx="3810000" cy="304800"/>
            </a:xfrm>
            <a:prstGeom prst="rect">
              <a:avLst/>
            </a:prstGeom>
            <a:solidFill>
              <a:srgbClr val="33CCCC"/>
            </a:solidFill>
            <a:ln w="9525">
              <a:solidFill>
                <a:schemeClr val="tx1"/>
              </a:solidFill>
              <a:miter lim="800000"/>
              <a:headEnd/>
              <a:tailEnd/>
            </a:ln>
          </p:spPr>
          <p:txBody>
            <a:bodyPr wrap="none" anchor="ctr"/>
            <a:lstStyle/>
            <a:p>
              <a:r>
                <a:rPr lang="fr-FR" sz="1400"/>
                <a:t>RLAN / FSS</a:t>
              </a:r>
            </a:p>
          </p:txBody>
        </p:sp>
        <p:sp>
          <p:nvSpPr>
            <p:cNvPr id="15" name="Rectangle 25" descr="Diagonales vers le haut (blanc/noir)"/>
            <p:cNvSpPr>
              <a:spLocks noChangeArrowheads="1"/>
            </p:cNvSpPr>
            <p:nvPr/>
          </p:nvSpPr>
          <p:spPr bwMode="auto">
            <a:xfrm>
              <a:off x="3733800" y="1628800"/>
              <a:ext cx="3810000" cy="304800"/>
            </a:xfrm>
            <a:prstGeom prst="rect">
              <a:avLst/>
            </a:prstGeom>
            <a:pattFill prst="ltUpDiag">
              <a:fgClr>
                <a:schemeClr val="folHlink"/>
              </a:fgClr>
              <a:bgClr>
                <a:srgbClr val="FFFFFF"/>
              </a:bgClr>
            </a:pattFill>
            <a:ln w="9525">
              <a:solidFill>
                <a:schemeClr val="tx1"/>
              </a:solidFill>
              <a:miter lim="800000"/>
              <a:headEnd/>
              <a:tailEnd/>
            </a:ln>
          </p:spPr>
          <p:txBody>
            <a:bodyPr wrap="none" anchor="ctr"/>
            <a:lstStyle/>
            <a:p>
              <a:r>
                <a:rPr lang="fr-FR" sz="1400"/>
                <a:t>RLAN / FSS</a:t>
              </a:r>
            </a:p>
          </p:txBody>
        </p:sp>
        <p:sp>
          <p:nvSpPr>
            <p:cNvPr id="16" name="Line 31"/>
            <p:cNvSpPr>
              <a:spLocks noChangeShapeType="1"/>
            </p:cNvSpPr>
            <p:nvPr/>
          </p:nvSpPr>
          <p:spPr bwMode="auto">
            <a:xfrm flipV="1">
              <a:off x="2362200" y="1857400"/>
              <a:ext cx="0" cy="152400"/>
            </a:xfrm>
            <a:prstGeom prst="line">
              <a:avLst/>
            </a:prstGeom>
            <a:noFill/>
            <a:ln w="9525">
              <a:solidFill>
                <a:schemeClr val="tx1"/>
              </a:solidFill>
              <a:round/>
              <a:headEnd/>
              <a:tailEnd/>
            </a:ln>
          </p:spPr>
          <p:txBody>
            <a:bodyPr wrap="none" anchor="ctr"/>
            <a:lstStyle/>
            <a:p>
              <a:endParaRPr lang="en-GB"/>
            </a:p>
          </p:txBody>
        </p:sp>
        <p:sp>
          <p:nvSpPr>
            <p:cNvPr id="17" name="Line 32"/>
            <p:cNvSpPr>
              <a:spLocks noChangeShapeType="1"/>
            </p:cNvSpPr>
            <p:nvPr/>
          </p:nvSpPr>
          <p:spPr bwMode="auto">
            <a:xfrm flipV="1">
              <a:off x="2514600" y="1857400"/>
              <a:ext cx="0" cy="152400"/>
            </a:xfrm>
            <a:prstGeom prst="line">
              <a:avLst/>
            </a:prstGeom>
            <a:noFill/>
            <a:ln w="9525">
              <a:solidFill>
                <a:schemeClr val="tx1"/>
              </a:solidFill>
              <a:round/>
              <a:headEnd/>
              <a:tailEnd/>
            </a:ln>
          </p:spPr>
          <p:txBody>
            <a:bodyPr wrap="none" anchor="ctr"/>
            <a:lstStyle/>
            <a:p>
              <a:endParaRPr lang="en-GB"/>
            </a:p>
          </p:txBody>
        </p:sp>
        <p:sp>
          <p:nvSpPr>
            <p:cNvPr id="19" name="Text Box 34"/>
            <p:cNvSpPr txBox="1">
              <a:spLocks noChangeArrowheads="1"/>
            </p:cNvSpPr>
            <p:nvPr/>
          </p:nvSpPr>
          <p:spPr bwMode="auto">
            <a:xfrm>
              <a:off x="1882751" y="2170708"/>
              <a:ext cx="457200" cy="214313"/>
            </a:xfrm>
            <a:prstGeom prst="rect">
              <a:avLst/>
            </a:prstGeom>
            <a:noFill/>
            <a:ln w="9525">
              <a:noFill/>
              <a:miter lim="800000"/>
              <a:headEnd/>
              <a:tailEnd/>
            </a:ln>
          </p:spPr>
          <p:txBody>
            <a:bodyPr>
              <a:spAutoFit/>
            </a:bodyPr>
            <a:lstStyle/>
            <a:p>
              <a:r>
                <a:rPr lang="fr-FR" sz="800" dirty="0" smtClean="0"/>
                <a:t>5120</a:t>
              </a:r>
              <a:endParaRPr lang="fr-FR" sz="800" dirty="0"/>
            </a:p>
          </p:txBody>
        </p:sp>
        <p:sp>
          <p:nvSpPr>
            <p:cNvPr id="20" name="Line 10"/>
            <p:cNvSpPr>
              <a:spLocks noChangeShapeType="1"/>
            </p:cNvSpPr>
            <p:nvPr/>
          </p:nvSpPr>
          <p:spPr bwMode="auto">
            <a:xfrm>
              <a:off x="1447800" y="1933600"/>
              <a:ext cx="6324600" cy="0"/>
            </a:xfrm>
            <a:prstGeom prst="line">
              <a:avLst/>
            </a:prstGeom>
            <a:noFill/>
            <a:ln w="9525">
              <a:solidFill>
                <a:schemeClr val="tx1"/>
              </a:solidFill>
              <a:round/>
              <a:headEnd/>
              <a:tailEnd type="triangle" w="med" len="med"/>
            </a:ln>
          </p:spPr>
          <p:txBody>
            <a:bodyPr wrap="none" anchor="ctr"/>
            <a:lstStyle/>
            <a:p>
              <a:endParaRPr lang="en-GB"/>
            </a:p>
          </p:txBody>
        </p:sp>
        <p:sp>
          <p:nvSpPr>
            <p:cNvPr id="21" name="Rectangle 40"/>
            <p:cNvSpPr>
              <a:spLocks noChangeArrowheads="1"/>
            </p:cNvSpPr>
            <p:nvPr/>
          </p:nvSpPr>
          <p:spPr bwMode="auto">
            <a:xfrm>
              <a:off x="1447800" y="1628800"/>
              <a:ext cx="2286000" cy="3048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 name="Rectangle 26"/>
            <p:cNvSpPr>
              <a:spLocks noChangeArrowheads="1"/>
            </p:cNvSpPr>
            <p:nvPr/>
          </p:nvSpPr>
          <p:spPr bwMode="auto">
            <a:xfrm>
              <a:off x="1447800" y="1628800"/>
              <a:ext cx="762000" cy="304800"/>
            </a:xfrm>
            <a:prstGeom prst="rect">
              <a:avLst/>
            </a:prstGeom>
            <a:solidFill>
              <a:srgbClr val="CC99FF"/>
            </a:solidFill>
            <a:ln w="9525">
              <a:solidFill>
                <a:schemeClr val="tx1"/>
              </a:solidFill>
              <a:miter lim="800000"/>
              <a:headEnd/>
              <a:tailEnd/>
            </a:ln>
          </p:spPr>
          <p:txBody>
            <a:bodyPr wrap="none" anchor="ctr"/>
            <a:lstStyle/>
            <a:p>
              <a:r>
                <a:rPr lang="fr-FR" sz="1400"/>
                <a:t>AMRS</a:t>
              </a:r>
            </a:p>
          </p:txBody>
        </p:sp>
        <p:sp>
          <p:nvSpPr>
            <p:cNvPr id="25" name="Rectangle 30"/>
            <p:cNvSpPr>
              <a:spLocks noChangeArrowheads="1"/>
            </p:cNvSpPr>
            <p:nvPr/>
          </p:nvSpPr>
          <p:spPr bwMode="auto">
            <a:xfrm>
              <a:off x="2242791" y="1628800"/>
              <a:ext cx="1491009" cy="304800"/>
            </a:xfrm>
            <a:prstGeom prst="rect">
              <a:avLst/>
            </a:prstGeom>
            <a:solidFill>
              <a:srgbClr val="33CCCC"/>
            </a:solidFill>
            <a:ln w="9525">
              <a:solidFill>
                <a:schemeClr val="tx1"/>
              </a:solidFill>
              <a:miter lim="800000"/>
              <a:headEnd/>
              <a:tailEnd/>
            </a:ln>
          </p:spPr>
          <p:txBody>
            <a:bodyPr wrap="none" anchor="ctr"/>
            <a:lstStyle/>
            <a:p>
              <a:pPr algn="ctr"/>
              <a:r>
                <a:rPr lang="fr-FR" sz="1400" dirty="0" err="1" smtClean="0"/>
                <a:t>Telemetry</a:t>
              </a:r>
              <a:endParaRPr lang="fr-FR" sz="1400" dirty="0"/>
            </a:p>
          </p:txBody>
        </p:sp>
        <p:grpSp>
          <p:nvGrpSpPr>
            <p:cNvPr id="30" name="Group 41"/>
            <p:cNvGrpSpPr>
              <a:grpSpLocks/>
            </p:cNvGrpSpPr>
            <p:nvPr/>
          </p:nvGrpSpPr>
          <p:grpSpPr bwMode="auto">
            <a:xfrm>
              <a:off x="1447801" y="1628800"/>
              <a:ext cx="795338" cy="304800"/>
              <a:chOff x="912" y="1200"/>
              <a:chExt cx="501" cy="192"/>
            </a:xfrm>
          </p:grpSpPr>
          <p:sp>
            <p:nvSpPr>
              <p:cNvPr id="27" name="Rectangle 35" descr="Diagonales vers le haut (blanc/noir)"/>
              <p:cNvSpPr>
                <a:spLocks noChangeArrowheads="1"/>
              </p:cNvSpPr>
              <p:nvPr/>
            </p:nvSpPr>
            <p:spPr bwMode="auto">
              <a:xfrm>
                <a:off x="912" y="1200"/>
                <a:ext cx="480" cy="192"/>
              </a:xfrm>
              <a:prstGeom prst="rect">
                <a:avLst/>
              </a:prstGeom>
              <a:pattFill prst="ltUpDiag">
                <a:fgClr>
                  <a:schemeClr val="folHlink"/>
                </a:fgClr>
                <a:bgClr>
                  <a:srgbClr val="FFFFFF"/>
                </a:bgClr>
              </a:pattFill>
              <a:ln w="9525">
                <a:solidFill>
                  <a:schemeClr val="tx1"/>
                </a:solidFill>
                <a:miter lim="800000"/>
                <a:headEnd/>
                <a:tailEnd/>
              </a:ln>
            </p:spPr>
            <p:txBody>
              <a:bodyPr wrap="none" anchor="ctr"/>
              <a:lstStyle/>
              <a:p>
                <a:r>
                  <a:rPr lang="fr-FR" sz="1400"/>
                  <a:t>AMRS</a:t>
                </a:r>
              </a:p>
            </p:txBody>
          </p:sp>
          <p:sp>
            <p:nvSpPr>
              <p:cNvPr id="29" name="Rectangle 38" descr="Diagonales vers le haut (blanc/noir)"/>
              <p:cNvSpPr>
                <a:spLocks noChangeArrowheads="1"/>
              </p:cNvSpPr>
              <p:nvPr/>
            </p:nvSpPr>
            <p:spPr bwMode="auto">
              <a:xfrm>
                <a:off x="1317" y="1200"/>
                <a:ext cx="96" cy="192"/>
              </a:xfrm>
              <a:prstGeom prst="rect">
                <a:avLst/>
              </a:prstGeom>
              <a:pattFill prst="ltUpDiag">
                <a:fgClr>
                  <a:schemeClr val="folHlink"/>
                </a:fgClr>
                <a:bgClr>
                  <a:srgbClr val="FFFFFF"/>
                </a:bgClr>
              </a:pattFill>
              <a:ln w="9525">
                <a:solidFill>
                  <a:schemeClr val="tx1"/>
                </a:solidFill>
                <a:miter lim="800000"/>
                <a:headEnd/>
                <a:tailEnd/>
              </a:ln>
            </p:spPr>
            <p:txBody>
              <a:bodyPr vert="eaVert" wrap="none" anchor="ctr"/>
              <a:lstStyle/>
              <a:p>
                <a:r>
                  <a:rPr lang="fr-FR" sz="1000" b="1" dirty="0"/>
                  <a:t>MLS</a:t>
                </a:r>
              </a:p>
            </p:txBody>
          </p:sp>
        </p:grpSp>
        <p:grpSp>
          <p:nvGrpSpPr>
            <p:cNvPr id="33" name="Group 45"/>
            <p:cNvGrpSpPr>
              <a:grpSpLocks/>
            </p:cNvGrpSpPr>
            <p:nvPr/>
          </p:nvGrpSpPr>
          <p:grpSpPr bwMode="auto">
            <a:xfrm>
              <a:off x="785813" y="2654327"/>
              <a:ext cx="3857625" cy="760413"/>
              <a:chOff x="495" y="1942"/>
              <a:chExt cx="2430" cy="479"/>
            </a:xfrm>
          </p:grpSpPr>
          <p:sp>
            <p:nvSpPr>
              <p:cNvPr id="31" name="Text Box 23"/>
              <p:cNvSpPr txBox="1">
                <a:spLocks noChangeArrowheads="1"/>
              </p:cNvSpPr>
              <p:nvPr/>
            </p:nvSpPr>
            <p:spPr bwMode="auto">
              <a:xfrm>
                <a:off x="495" y="2091"/>
                <a:ext cx="2430" cy="330"/>
              </a:xfrm>
              <a:prstGeom prst="rect">
                <a:avLst/>
              </a:prstGeom>
              <a:noFill/>
              <a:ln w="9525">
                <a:noFill/>
                <a:miter lim="800000"/>
                <a:headEnd/>
                <a:tailEnd/>
              </a:ln>
            </p:spPr>
            <p:txBody>
              <a:bodyPr>
                <a:spAutoFit/>
              </a:bodyPr>
              <a:lstStyle/>
              <a:p>
                <a:pPr>
                  <a:buFontTx/>
                  <a:buChar char="-"/>
                </a:pPr>
                <a:r>
                  <a:rPr lang="fr-FR" sz="1400" dirty="0"/>
                  <a:t> </a:t>
                </a:r>
                <a:r>
                  <a:rPr lang="en-US" sz="1400" dirty="0" smtClean="0"/>
                  <a:t>Worldwide: share with AS/AMRS/MLS/FSS</a:t>
                </a:r>
                <a:endParaRPr lang="en-US" sz="1400" dirty="0"/>
              </a:p>
              <a:p>
                <a:pPr>
                  <a:buFontTx/>
                  <a:buChar char="-"/>
                </a:pPr>
                <a:endParaRPr lang="fr-FR" sz="1400" dirty="0"/>
              </a:p>
            </p:txBody>
          </p:sp>
          <p:sp>
            <p:nvSpPr>
              <p:cNvPr id="32" name="AutoShape 43"/>
              <p:cNvSpPr>
                <a:spLocks/>
              </p:cNvSpPr>
              <p:nvPr/>
            </p:nvSpPr>
            <p:spPr bwMode="auto">
              <a:xfrm rot="5384037">
                <a:off x="1595" y="1259"/>
                <a:ext cx="73" cy="1440"/>
              </a:xfrm>
              <a:prstGeom prst="rightBrace">
                <a:avLst>
                  <a:gd name="adj1" fmla="val 164384"/>
                  <a:gd name="adj2" fmla="val 50000"/>
                </a:avLst>
              </a:prstGeom>
              <a:noFill/>
              <a:ln w="9525">
                <a:solidFill>
                  <a:schemeClr val="tx1"/>
                </a:solidFill>
                <a:round/>
                <a:headEnd/>
                <a:tailEnd/>
              </a:ln>
            </p:spPr>
            <p:txBody>
              <a:bodyPr wrap="none" anchor="ctr"/>
              <a:lstStyle/>
              <a:p>
                <a:endParaRPr lang="en-US"/>
              </a:p>
            </p:txBody>
          </p:sp>
        </p:grpSp>
        <p:grpSp>
          <p:nvGrpSpPr>
            <p:cNvPr id="36" name="Group 46"/>
            <p:cNvGrpSpPr>
              <a:grpSpLocks/>
            </p:cNvGrpSpPr>
            <p:nvPr/>
          </p:nvGrpSpPr>
          <p:grpSpPr bwMode="auto">
            <a:xfrm>
              <a:off x="3810000" y="2620990"/>
              <a:ext cx="3895726" cy="773113"/>
              <a:chOff x="2400" y="1921"/>
              <a:chExt cx="2454" cy="487"/>
            </a:xfrm>
          </p:grpSpPr>
          <p:sp>
            <p:nvSpPr>
              <p:cNvPr id="34" name="Text Box 24"/>
              <p:cNvSpPr txBox="1">
                <a:spLocks noChangeArrowheads="1"/>
              </p:cNvSpPr>
              <p:nvPr/>
            </p:nvSpPr>
            <p:spPr bwMode="auto">
              <a:xfrm>
                <a:off x="2925" y="2078"/>
                <a:ext cx="1929" cy="330"/>
              </a:xfrm>
              <a:prstGeom prst="rect">
                <a:avLst/>
              </a:prstGeom>
              <a:noFill/>
              <a:ln w="9525">
                <a:noFill/>
                <a:miter lim="800000"/>
                <a:headEnd/>
                <a:tailEnd/>
              </a:ln>
            </p:spPr>
            <p:txBody>
              <a:bodyPr>
                <a:spAutoFit/>
              </a:bodyPr>
              <a:lstStyle/>
              <a:p>
                <a:pPr>
                  <a:buFontTx/>
                  <a:buChar char="-"/>
                </a:pPr>
                <a:r>
                  <a:rPr lang="fr-FR" sz="1400" dirty="0" smtClean="0"/>
                  <a:t> Europe </a:t>
                </a:r>
                <a:r>
                  <a:rPr lang="fr-FR" sz="1400" dirty="0"/>
                  <a:t>+ </a:t>
                </a:r>
                <a:r>
                  <a:rPr lang="fr-FR" sz="1400" dirty="0" err="1"/>
                  <a:t>Africa</a:t>
                </a:r>
                <a:r>
                  <a:rPr lang="fr-FR" sz="1400" dirty="0"/>
                  <a:t> </a:t>
                </a:r>
                <a:r>
                  <a:rPr lang="fr-FR" sz="1400" dirty="0" err="1"/>
                  <a:t>only</a:t>
                </a:r>
                <a:r>
                  <a:rPr lang="fr-FR" sz="1400" dirty="0"/>
                  <a:t> </a:t>
                </a:r>
                <a:r>
                  <a:rPr lang="fr-FR" sz="1400" dirty="0" smtClean="0"/>
                  <a:t>(Region1</a:t>
                </a:r>
                <a:r>
                  <a:rPr lang="fr-FR" sz="1400" dirty="0"/>
                  <a:t>)</a:t>
                </a:r>
              </a:p>
              <a:p>
                <a:r>
                  <a:rPr lang="fr-FR" sz="1400" dirty="0" smtClean="0"/>
                  <a:t>  </a:t>
                </a:r>
                <a:r>
                  <a:rPr lang="fr-FR" sz="1400" dirty="0" err="1" smtClean="0"/>
                  <a:t>Share</a:t>
                </a:r>
                <a:r>
                  <a:rPr lang="fr-FR" sz="1400" dirty="0" smtClean="0"/>
                  <a:t> </a:t>
                </a:r>
                <a:r>
                  <a:rPr lang="fr-FR" sz="1400" dirty="0" err="1" smtClean="0"/>
                  <a:t>with</a:t>
                </a:r>
                <a:r>
                  <a:rPr lang="fr-FR" sz="1400" dirty="0" smtClean="0"/>
                  <a:t> RLAN &amp; FSS</a:t>
                </a:r>
                <a:endParaRPr lang="fr-FR" sz="1400" dirty="0"/>
              </a:p>
            </p:txBody>
          </p:sp>
          <p:sp>
            <p:nvSpPr>
              <p:cNvPr id="35" name="AutoShape 44"/>
              <p:cNvSpPr>
                <a:spLocks/>
              </p:cNvSpPr>
              <p:nvPr/>
            </p:nvSpPr>
            <p:spPr bwMode="auto">
              <a:xfrm rot="5384037">
                <a:off x="3503" y="818"/>
                <a:ext cx="97" cy="2304"/>
              </a:xfrm>
              <a:prstGeom prst="rightBrace">
                <a:avLst>
                  <a:gd name="adj1" fmla="val 197938"/>
                  <a:gd name="adj2" fmla="val 50000"/>
                </a:avLst>
              </a:prstGeom>
              <a:noFill/>
              <a:ln w="9525">
                <a:solidFill>
                  <a:schemeClr val="tx1"/>
                </a:solidFill>
                <a:round/>
                <a:headEnd/>
                <a:tailEnd/>
              </a:ln>
            </p:spPr>
            <p:txBody>
              <a:bodyPr wrap="none" anchor="ctr"/>
              <a:lstStyle/>
              <a:p>
                <a:endParaRPr lang="en-US"/>
              </a:p>
            </p:txBody>
          </p:sp>
        </p:grpSp>
      </p:grpSp>
      <p:sp>
        <p:nvSpPr>
          <p:cNvPr id="39" name="Line 1028"/>
          <p:cNvSpPr>
            <a:spLocks noChangeShapeType="1"/>
          </p:cNvSpPr>
          <p:nvPr/>
        </p:nvSpPr>
        <p:spPr bwMode="auto">
          <a:xfrm>
            <a:off x="609600" y="4800600"/>
            <a:ext cx="8283575"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40" name="Line 1029"/>
          <p:cNvSpPr>
            <a:spLocks noChangeShapeType="1"/>
          </p:cNvSpPr>
          <p:nvPr/>
        </p:nvSpPr>
        <p:spPr bwMode="auto">
          <a:xfrm>
            <a:off x="1115616" y="4653136"/>
            <a:ext cx="0" cy="152400"/>
          </a:xfrm>
          <a:prstGeom prst="line">
            <a:avLst/>
          </a:prstGeom>
          <a:noFill/>
          <a:ln w="9525">
            <a:solidFill>
              <a:schemeClr val="tx1"/>
            </a:solidFill>
            <a:round/>
            <a:headEnd/>
            <a:tailEnd/>
          </a:ln>
          <a:effectLst/>
        </p:spPr>
        <p:txBody>
          <a:bodyPr wrap="none" anchor="ctr"/>
          <a:lstStyle/>
          <a:p>
            <a:endParaRPr lang="en-GB"/>
          </a:p>
        </p:txBody>
      </p:sp>
      <p:sp>
        <p:nvSpPr>
          <p:cNvPr id="41" name="Line 1030"/>
          <p:cNvSpPr>
            <a:spLocks noChangeShapeType="1"/>
          </p:cNvSpPr>
          <p:nvPr/>
        </p:nvSpPr>
        <p:spPr bwMode="auto">
          <a:xfrm>
            <a:off x="2971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2" name="Line 1031"/>
          <p:cNvSpPr>
            <a:spLocks noChangeShapeType="1"/>
          </p:cNvSpPr>
          <p:nvPr/>
        </p:nvSpPr>
        <p:spPr bwMode="auto">
          <a:xfrm>
            <a:off x="4495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3" name="Line 1032"/>
          <p:cNvSpPr>
            <a:spLocks noChangeShapeType="1"/>
          </p:cNvSpPr>
          <p:nvPr/>
        </p:nvSpPr>
        <p:spPr bwMode="auto">
          <a:xfrm>
            <a:off x="4876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4" name="Line 1033"/>
          <p:cNvSpPr>
            <a:spLocks noChangeShapeType="1"/>
          </p:cNvSpPr>
          <p:nvPr/>
        </p:nvSpPr>
        <p:spPr bwMode="auto">
          <a:xfrm>
            <a:off x="6781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5" name="Line 1034"/>
          <p:cNvSpPr>
            <a:spLocks noChangeShapeType="1"/>
          </p:cNvSpPr>
          <p:nvPr/>
        </p:nvSpPr>
        <p:spPr bwMode="auto">
          <a:xfrm>
            <a:off x="6400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6" name="Line 1035"/>
          <p:cNvSpPr>
            <a:spLocks noChangeShapeType="1"/>
          </p:cNvSpPr>
          <p:nvPr/>
        </p:nvSpPr>
        <p:spPr bwMode="auto">
          <a:xfrm>
            <a:off x="83058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47" name="Text Box 1036"/>
          <p:cNvSpPr txBox="1">
            <a:spLocks noChangeArrowheads="1"/>
          </p:cNvSpPr>
          <p:nvPr/>
        </p:nvSpPr>
        <p:spPr bwMode="auto">
          <a:xfrm>
            <a:off x="2339752" y="4869160"/>
            <a:ext cx="457200" cy="214312"/>
          </a:xfrm>
          <a:prstGeom prst="rect">
            <a:avLst/>
          </a:prstGeom>
          <a:noFill/>
          <a:ln w="9525">
            <a:noFill/>
            <a:miter lim="800000"/>
            <a:headEnd/>
            <a:tailEnd/>
          </a:ln>
          <a:effectLst/>
        </p:spPr>
        <p:txBody>
          <a:bodyPr>
            <a:spAutoFit/>
          </a:bodyPr>
          <a:lstStyle/>
          <a:p>
            <a:r>
              <a:rPr lang="fr-FR" sz="800" dirty="0" smtClean="0"/>
              <a:t>5130</a:t>
            </a:r>
            <a:endParaRPr lang="fr-FR" sz="800" dirty="0"/>
          </a:p>
        </p:txBody>
      </p:sp>
      <p:sp>
        <p:nvSpPr>
          <p:cNvPr id="48" name="Text Box 1037"/>
          <p:cNvSpPr txBox="1">
            <a:spLocks noChangeArrowheads="1"/>
          </p:cNvSpPr>
          <p:nvPr/>
        </p:nvSpPr>
        <p:spPr bwMode="auto">
          <a:xfrm>
            <a:off x="2743200" y="5029200"/>
            <a:ext cx="457200" cy="214312"/>
          </a:xfrm>
          <a:prstGeom prst="rect">
            <a:avLst/>
          </a:prstGeom>
          <a:noFill/>
          <a:ln w="9525">
            <a:noFill/>
            <a:miter lim="800000"/>
            <a:headEnd/>
            <a:tailEnd/>
          </a:ln>
          <a:effectLst/>
        </p:spPr>
        <p:txBody>
          <a:bodyPr>
            <a:spAutoFit/>
          </a:bodyPr>
          <a:lstStyle/>
          <a:p>
            <a:r>
              <a:rPr lang="fr-FR" sz="800" dirty="0" smtClean="0"/>
              <a:t>5131</a:t>
            </a:r>
            <a:endParaRPr lang="fr-FR" sz="800" dirty="0"/>
          </a:p>
        </p:txBody>
      </p:sp>
      <p:sp>
        <p:nvSpPr>
          <p:cNvPr id="49" name="Text Box 1038"/>
          <p:cNvSpPr txBox="1">
            <a:spLocks noChangeArrowheads="1"/>
          </p:cNvSpPr>
          <p:nvPr/>
        </p:nvSpPr>
        <p:spPr bwMode="auto">
          <a:xfrm>
            <a:off x="4267200" y="5029200"/>
            <a:ext cx="457200" cy="214312"/>
          </a:xfrm>
          <a:prstGeom prst="rect">
            <a:avLst/>
          </a:prstGeom>
          <a:noFill/>
          <a:ln w="9525">
            <a:noFill/>
            <a:miter lim="800000"/>
            <a:headEnd/>
            <a:tailEnd/>
          </a:ln>
          <a:effectLst/>
        </p:spPr>
        <p:txBody>
          <a:bodyPr>
            <a:spAutoFit/>
          </a:bodyPr>
          <a:lstStyle/>
          <a:p>
            <a:r>
              <a:rPr lang="fr-FR" sz="800" dirty="0" smtClean="0"/>
              <a:t>5139</a:t>
            </a:r>
            <a:endParaRPr lang="fr-FR" sz="800" dirty="0"/>
          </a:p>
        </p:txBody>
      </p:sp>
      <p:sp>
        <p:nvSpPr>
          <p:cNvPr id="50" name="Text Box 1039"/>
          <p:cNvSpPr txBox="1">
            <a:spLocks noChangeArrowheads="1"/>
          </p:cNvSpPr>
          <p:nvPr/>
        </p:nvSpPr>
        <p:spPr bwMode="auto">
          <a:xfrm>
            <a:off x="4724400" y="5029200"/>
            <a:ext cx="457200" cy="214312"/>
          </a:xfrm>
          <a:prstGeom prst="rect">
            <a:avLst/>
          </a:prstGeom>
          <a:noFill/>
          <a:ln w="9525">
            <a:noFill/>
            <a:miter lim="800000"/>
            <a:headEnd/>
            <a:tailEnd/>
          </a:ln>
          <a:effectLst/>
        </p:spPr>
        <p:txBody>
          <a:bodyPr>
            <a:spAutoFit/>
          </a:bodyPr>
          <a:lstStyle/>
          <a:p>
            <a:r>
              <a:rPr lang="fr-FR" sz="800" dirty="0" smtClean="0"/>
              <a:t>5140</a:t>
            </a:r>
            <a:endParaRPr lang="fr-FR" sz="800" dirty="0"/>
          </a:p>
        </p:txBody>
      </p:sp>
      <p:sp>
        <p:nvSpPr>
          <p:cNvPr id="51" name="Text Box 1040"/>
          <p:cNvSpPr txBox="1">
            <a:spLocks noChangeArrowheads="1"/>
          </p:cNvSpPr>
          <p:nvPr/>
        </p:nvSpPr>
        <p:spPr bwMode="auto">
          <a:xfrm>
            <a:off x="6172200" y="4999037"/>
            <a:ext cx="457200" cy="214312"/>
          </a:xfrm>
          <a:prstGeom prst="rect">
            <a:avLst/>
          </a:prstGeom>
          <a:noFill/>
          <a:ln w="9525">
            <a:noFill/>
            <a:miter lim="800000"/>
            <a:headEnd/>
            <a:tailEnd/>
          </a:ln>
          <a:effectLst/>
        </p:spPr>
        <p:txBody>
          <a:bodyPr>
            <a:spAutoFit/>
          </a:bodyPr>
          <a:lstStyle/>
          <a:p>
            <a:r>
              <a:rPr lang="fr-FR" sz="800" dirty="0" smtClean="0"/>
              <a:t>5148</a:t>
            </a:r>
            <a:endParaRPr lang="fr-FR" sz="800" dirty="0"/>
          </a:p>
        </p:txBody>
      </p:sp>
      <p:sp>
        <p:nvSpPr>
          <p:cNvPr id="52" name="Text Box 1041"/>
          <p:cNvSpPr txBox="1">
            <a:spLocks noChangeArrowheads="1"/>
          </p:cNvSpPr>
          <p:nvPr/>
        </p:nvSpPr>
        <p:spPr bwMode="auto">
          <a:xfrm>
            <a:off x="6553200" y="4953000"/>
            <a:ext cx="457200" cy="214312"/>
          </a:xfrm>
          <a:prstGeom prst="rect">
            <a:avLst/>
          </a:prstGeom>
          <a:noFill/>
          <a:ln w="9525">
            <a:noFill/>
            <a:miter lim="800000"/>
            <a:headEnd/>
            <a:tailEnd/>
          </a:ln>
          <a:effectLst/>
        </p:spPr>
        <p:txBody>
          <a:bodyPr>
            <a:spAutoFit/>
          </a:bodyPr>
          <a:lstStyle/>
          <a:p>
            <a:r>
              <a:rPr lang="fr-FR" sz="800" dirty="0" smtClean="0"/>
              <a:t>5149</a:t>
            </a:r>
            <a:endParaRPr lang="fr-FR" sz="800" dirty="0"/>
          </a:p>
        </p:txBody>
      </p:sp>
      <p:sp>
        <p:nvSpPr>
          <p:cNvPr id="53" name="Text Box 1042"/>
          <p:cNvSpPr txBox="1">
            <a:spLocks noChangeArrowheads="1"/>
          </p:cNvSpPr>
          <p:nvPr/>
        </p:nvSpPr>
        <p:spPr bwMode="auto">
          <a:xfrm>
            <a:off x="8100392" y="4941168"/>
            <a:ext cx="457200" cy="214312"/>
          </a:xfrm>
          <a:prstGeom prst="rect">
            <a:avLst/>
          </a:prstGeom>
          <a:noFill/>
          <a:ln w="9525">
            <a:noFill/>
            <a:miter lim="800000"/>
            <a:headEnd/>
            <a:tailEnd/>
          </a:ln>
          <a:effectLst/>
        </p:spPr>
        <p:txBody>
          <a:bodyPr>
            <a:spAutoFit/>
          </a:bodyPr>
          <a:lstStyle/>
          <a:p>
            <a:r>
              <a:rPr lang="fr-FR" sz="800" dirty="0" smtClean="0"/>
              <a:t>5157</a:t>
            </a:r>
            <a:endParaRPr lang="fr-FR" sz="800" dirty="0"/>
          </a:p>
        </p:txBody>
      </p:sp>
      <p:sp>
        <p:nvSpPr>
          <p:cNvPr id="54" name="Line 1043"/>
          <p:cNvSpPr>
            <a:spLocks noChangeShapeType="1"/>
          </p:cNvSpPr>
          <p:nvPr/>
        </p:nvSpPr>
        <p:spPr bwMode="auto">
          <a:xfrm>
            <a:off x="8763000" y="4800600"/>
            <a:ext cx="0" cy="152400"/>
          </a:xfrm>
          <a:prstGeom prst="line">
            <a:avLst/>
          </a:prstGeom>
          <a:noFill/>
          <a:ln w="9525">
            <a:solidFill>
              <a:schemeClr val="tx1"/>
            </a:solidFill>
            <a:round/>
            <a:headEnd/>
            <a:tailEnd/>
          </a:ln>
          <a:effectLst/>
        </p:spPr>
        <p:txBody>
          <a:bodyPr wrap="none" anchor="ctr"/>
          <a:lstStyle/>
          <a:p>
            <a:endParaRPr lang="en-GB"/>
          </a:p>
        </p:txBody>
      </p:sp>
      <p:sp>
        <p:nvSpPr>
          <p:cNvPr id="55" name="Text Box 1044"/>
          <p:cNvSpPr txBox="1">
            <a:spLocks noChangeArrowheads="1"/>
          </p:cNvSpPr>
          <p:nvPr/>
        </p:nvSpPr>
        <p:spPr bwMode="auto">
          <a:xfrm>
            <a:off x="8435975" y="4922837"/>
            <a:ext cx="457200" cy="214312"/>
          </a:xfrm>
          <a:prstGeom prst="rect">
            <a:avLst/>
          </a:prstGeom>
          <a:noFill/>
          <a:ln w="9525">
            <a:noFill/>
            <a:miter lim="800000"/>
            <a:headEnd/>
            <a:tailEnd/>
          </a:ln>
          <a:effectLst/>
        </p:spPr>
        <p:txBody>
          <a:bodyPr>
            <a:spAutoFit/>
          </a:bodyPr>
          <a:lstStyle/>
          <a:p>
            <a:r>
              <a:rPr lang="fr-FR" sz="800" dirty="0" smtClean="0"/>
              <a:t>5159</a:t>
            </a:r>
            <a:endParaRPr lang="fr-FR" sz="800" dirty="0"/>
          </a:p>
        </p:txBody>
      </p:sp>
      <p:sp>
        <p:nvSpPr>
          <p:cNvPr id="56" name="Rectangle 1046"/>
          <p:cNvSpPr>
            <a:spLocks noChangeArrowheads="1"/>
          </p:cNvSpPr>
          <p:nvPr/>
        </p:nvSpPr>
        <p:spPr bwMode="auto">
          <a:xfrm>
            <a:off x="2971800" y="4572000"/>
            <a:ext cx="1524000" cy="228600"/>
          </a:xfrm>
          <a:prstGeom prst="rect">
            <a:avLst/>
          </a:prstGeom>
          <a:solidFill>
            <a:srgbClr val="FFCC99"/>
          </a:solidFill>
          <a:ln w="9525">
            <a:solidFill>
              <a:schemeClr val="tx1"/>
            </a:solidFill>
            <a:miter lim="800000"/>
            <a:headEnd/>
            <a:tailEnd/>
          </a:ln>
          <a:effectLst/>
        </p:spPr>
        <p:txBody>
          <a:bodyPr wrap="none" anchor="ctr"/>
          <a:lstStyle/>
          <a:p>
            <a:r>
              <a:rPr lang="fr-FR" dirty="0"/>
              <a:t>CANAL </a:t>
            </a:r>
            <a:r>
              <a:rPr lang="fr-FR" dirty="0" smtClean="0"/>
              <a:t>B</a:t>
            </a:r>
            <a:endParaRPr lang="fr-FR" dirty="0"/>
          </a:p>
        </p:txBody>
      </p:sp>
      <p:sp>
        <p:nvSpPr>
          <p:cNvPr id="57" name="Rectangle 1047"/>
          <p:cNvSpPr>
            <a:spLocks noChangeArrowheads="1"/>
          </p:cNvSpPr>
          <p:nvPr/>
        </p:nvSpPr>
        <p:spPr bwMode="auto">
          <a:xfrm>
            <a:off x="4876800" y="4572000"/>
            <a:ext cx="1524000" cy="228600"/>
          </a:xfrm>
          <a:prstGeom prst="rect">
            <a:avLst/>
          </a:prstGeom>
          <a:solidFill>
            <a:srgbClr val="FFFF99"/>
          </a:solidFill>
          <a:ln w="9525">
            <a:solidFill>
              <a:schemeClr val="tx1"/>
            </a:solidFill>
            <a:miter lim="800000"/>
            <a:headEnd/>
            <a:tailEnd/>
          </a:ln>
          <a:effectLst/>
        </p:spPr>
        <p:txBody>
          <a:bodyPr wrap="none" anchor="ctr"/>
          <a:lstStyle/>
          <a:p>
            <a:r>
              <a:rPr lang="fr-FR" dirty="0"/>
              <a:t>CANAL </a:t>
            </a:r>
            <a:r>
              <a:rPr lang="fr-FR" dirty="0" smtClean="0"/>
              <a:t>C</a:t>
            </a:r>
            <a:endParaRPr lang="fr-FR" dirty="0"/>
          </a:p>
        </p:txBody>
      </p:sp>
      <p:sp>
        <p:nvSpPr>
          <p:cNvPr id="58" name="Rectangle 1048"/>
          <p:cNvSpPr>
            <a:spLocks noChangeArrowheads="1"/>
          </p:cNvSpPr>
          <p:nvPr/>
        </p:nvSpPr>
        <p:spPr bwMode="auto">
          <a:xfrm>
            <a:off x="6781800" y="4572000"/>
            <a:ext cx="1524000" cy="228600"/>
          </a:xfrm>
          <a:prstGeom prst="rect">
            <a:avLst/>
          </a:prstGeom>
          <a:solidFill>
            <a:srgbClr val="CC99FF"/>
          </a:solidFill>
          <a:ln w="9525">
            <a:solidFill>
              <a:schemeClr val="tx1"/>
            </a:solidFill>
            <a:miter lim="800000"/>
            <a:headEnd/>
            <a:tailEnd/>
          </a:ln>
          <a:effectLst/>
        </p:spPr>
        <p:txBody>
          <a:bodyPr wrap="none" anchor="ctr"/>
          <a:lstStyle/>
          <a:p>
            <a:r>
              <a:rPr lang="fr-FR" dirty="0"/>
              <a:t>CANAL </a:t>
            </a:r>
            <a:r>
              <a:rPr lang="fr-FR" dirty="0" smtClean="0"/>
              <a:t>D</a:t>
            </a:r>
            <a:endParaRPr lang="fr-FR" dirty="0"/>
          </a:p>
        </p:txBody>
      </p:sp>
      <p:sp>
        <p:nvSpPr>
          <p:cNvPr id="59" name="Line 1049"/>
          <p:cNvSpPr>
            <a:spLocks noChangeShapeType="1"/>
          </p:cNvSpPr>
          <p:nvPr/>
        </p:nvSpPr>
        <p:spPr bwMode="auto">
          <a:xfrm>
            <a:off x="762000" y="4724400"/>
            <a:ext cx="0" cy="152400"/>
          </a:xfrm>
          <a:prstGeom prst="line">
            <a:avLst/>
          </a:prstGeom>
          <a:noFill/>
          <a:ln w="9525">
            <a:solidFill>
              <a:schemeClr val="tx1"/>
            </a:solidFill>
            <a:round/>
            <a:headEnd/>
            <a:tailEnd/>
          </a:ln>
          <a:effectLst/>
        </p:spPr>
        <p:txBody>
          <a:bodyPr wrap="none" anchor="ctr"/>
          <a:lstStyle/>
          <a:p>
            <a:endParaRPr lang="en-GB"/>
          </a:p>
        </p:txBody>
      </p:sp>
      <p:sp>
        <p:nvSpPr>
          <p:cNvPr id="62" name="Text Box 1052"/>
          <p:cNvSpPr txBox="1">
            <a:spLocks noChangeArrowheads="1"/>
          </p:cNvSpPr>
          <p:nvPr/>
        </p:nvSpPr>
        <p:spPr bwMode="auto">
          <a:xfrm>
            <a:off x="533400" y="4876800"/>
            <a:ext cx="457200" cy="214312"/>
          </a:xfrm>
          <a:prstGeom prst="rect">
            <a:avLst/>
          </a:prstGeom>
          <a:noFill/>
          <a:ln w="9525">
            <a:noFill/>
            <a:miter lim="800000"/>
            <a:headEnd/>
            <a:tailEnd/>
          </a:ln>
          <a:effectLst/>
        </p:spPr>
        <p:txBody>
          <a:bodyPr>
            <a:spAutoFit/>
          </a:bodyPr>
          <a:lstStyle/>
          <a:p>
            <a:r>
              <a:rPr lang="fr-FR" sz="800" dirty="0" smtClean="0"/>
              <a:t>5120</a:t>
            </a:r>
            <a:endParaRPr lang="fr-FR" sz="800" dirty="0"/>
          </a:p>
        </p:txBody>
      </p:sp>
      <p:sp>
        <p:nvSpPr>
          <p:cNvPr id="66" name="Text Box 1036"/>
          <p:cNvSpPr txBox="1">
            <a:spLocks noChangeArrowheads="1"/>
          </p:cNvSpPr>
          <p:nvPr/>
        </p:nvSpPr>
        <p:spPr bwMode="auto">
          <a:xfrm>
            <a:off x="3461206" y="4998244"/>
            <a:ext cx="457200" cy="214312"/>
          </a:xfrm>
          <a:prstGeom prst="rect">
            <a:avLst/>
          </a:prstGeom>
          <a:noFill/>
          <a:ln w="9525">
            <a:noFill/>
            <a:miter lim="800000"/>
            <a:headEnd/>
            <a:tailEnd/>
          </a:ln>
          <a:effectLst/>
        </p:spPr>
        <p:txBody>
          <a:bodyPr>
            <a:spAutoFit/>
          </a:bodyPr>
          <a:lstStyle/>
          <a:p>
            <a:r>
              <a:rPr lang="fr-FR" sz="800" dirty="0" smtClean="0"/>
              <a:t>5135</a:t>
            </a:r>
            <a:endParaRPr lang="fr-FR" sz="800" dirty="0"/>
          </a:p>
        </p:txBody>
      </p:sp>
      <p:sp>
        <p:nvSpPr>
          <p:cNvPr id="67" name="Text Box 1036"/>
          <p:cNvSpPr txBox="1">
            <a:spLocks noChangeArrowheads="1"/>
          </p:cNvSpPr>
          <p:nvPr/>
        </p:nvSpPr>
        <p:spPr bwMode="auto">
          <a:xfrm>
            <a:off x="5436096" y="5029200"/>
            <a:ext cx="457200" cy="214312"/>
          </a:xfrm>
          <a:prstGeom prst="rect">
            <a:avLst/>
          </a:prstGeom>
          <a:noFill/>
          <a:ln w="9525">
            <a:noFill/>
            <a:miter lim="800000"/>
            <a:headEnd/>
            <a:tailEnd/>
          </a:ln>
          <a:effectLst/>
        </p:spPr>
        <p:txBody>
          <a:bodyPr>
            <a:spAutoFit/>
          </a:bodyPr>
          <a:lstStyle/>
          <a:p>
            <a:r>
              <a:rPr lang="fr-FR" sz="800" dirty="0" smtClean="0"/>
              <a:t>5144</a:t>
            </a:r>
            <a:endParaRPr lang="fr-FR" sz="800" dirty="0"/>
          </a:p>
        </p:txBody>
      </p:sp>
      <p:sp>
        <p:nvSpPr>
          <p:cNvPr id="68" name="Text Box 1036"/>
          <p:cNvSpPr txBox="1">
            <a:spLocks noChangeArrowheads="1"/>
          </p:cNvSpPr>
          <p:nvPr/>
        </p:nvSpPr>
        <p:spPr bwMode="auto">
          <a:xfrm>
            <a:off x="7348537" y="4953000"/>
            <a:ext cx="457200" cy="214312"/>
          </a:xfrm>
          <a:prstGeom prst="rect">
            <a:avLst/>
          </a:prstGeom>
          <a:noFill/>
          <a:ln w="9525">
            <a:noFill/>
            <a:miter lim="800000"/>
            <a:headEnd/>
            <a:tailEnd/>
          </a:ln>
          <a:effectLst/>
        </p:spPr>
        <p:txBody>
          <a:bodyPr>
            <a:spAutoFit/>
          </a:bodyPr>
          <a:lstStyle/>
          <a:p>
            <a:r>
              <a:rPr lang="fr-FR" sz="800" dirty="0" smtClean="0"/>
              <a:t>5153</a:t>
            </a:r>
            <a:endParaRPr lang="fr-FR" sz="800" dirty="0"/>
          </a:p>
        </p:txBody>
      </p:sp>
      <p:sp>
        <p:nvSpPr>
          <p:cNvPr id="69" name="Line 1034"/>
          <p:cNvSpPr>
            <a:spLocks noChangeShapeType="1"/>
          </p:cNvSpPr>
          <p:nvPr/>
        </p:nvSpPr>
        <p:spPr bwMode="auto">
          <a:xfrm>
            <a:off x="5652120" y="4800600"/>
            <a:ext cx="0" cy="152400"/>
          </a:xfrm>
          <a:prstGeom prst="line">
            <a:avLst/>
          </a:prstGeom>
          <a:noFill/>
          <a:ln w="9525">
            <a:solidFill>
              <a:schemeClr val="tx1"/>
            </a:solidFill>
            <a:round/>
            <a:headEnd/>
            <a:tailEnd/>
          </a:ln>
          <a:effectLst/>
        </p:spPr>
        <p:txBody>
          <a:bodyPr wrap="none" anchor="ctr"/>
          <a:lstStyle/>
          <a:p>
            <a:endParaRPr lang="en-GB"/>
          </a:p>
        </p:txBody>
      </p:sp>
      <p:sp>
        <p:nvSpPr>
          <p:cNvPr id="70" name="Line 1034"/>
          <p:cNvSpPr>
            <a:spLocks noChangeShapeType="1"/>
          </p:cNvSpPr>
          <p:nvPr/>
        </p:nvSpPr>
        <p:spPr bwMode="auto">
          <a:xfrm>
            <a:off x="7577137" y="4800600"/>
            <a:ext cx="0" cy="152400"/>
          </a:xfrm>
          <a:prstGeom prst="line">
            <a:avLst/>
          </a:prstGeom>
          <a:noFill/>
          <a:ln w="9525">
            <a:solidFill>
              <a:schemeClr val="tx1"/>
            </a:solidFill>
            <a:round/>
            <a:headEnd/>
            <a:tailEnd/>
          </a:ln>
          <a:effectLst/>
        </p:spPr>
        <p:txBody>
          <a:bodyPr wrap="none" anchor="ctr"/>
          <a:lstStyle/>
          <a:p>
            <a:endParaRPr lang="en-GB"/>
          </a:p>
        </p:txBody>
      </p:sp>
      <p:sp>
        <p:nvSpPr>
          <p:cNvPr id="71" name="Line 1034"/>
          <p:cNvSpPr>
            <a:spLocks noChangeShapeType="1"/>
          </p:cNvSpPr>
          <p:nvPr/>
        </p:nvSpPr>
        <p:spPr bwMode="auto">
          <a:xfrm>
            <a:off x="3689806" y="4800600"/>
            <a:ext cx="0" cy="152400"/>
          </a:xfrm>
          <a:prstGeom prst="line">
            <a:avLst/>
          </a:prstGeom>
          <a:noFill/>
          <a:ln w="9525">
            <a:solidFill>
              <a:schemeClr val="tx1"/>
            </a:solidFill>
            <a:round/>
            <a:headEnd/>
            <a:tailEnd/>
          </a:ln>
          <a:effectLst/>
        </p:spPr>
        <p:txBody>
          <a:bodyPr wrap="none" anchor="ctr"/>
          <a:lstStyle/>
          <a:p>
            <a:endParaRPr lang="en-GB"/>
          </a:p>
        </p:txBody>
      </p:sp>
      <p:cxnSp>
        <p:nvCxnSpPr>
          <p:cNvPr id="73" name="Connecteur droit avec flèche 72"/>
          <p:cNvCxnSpPr/>
          <p:nvPr/>
        </p:nvCxnSpPr>
        <p:spPr bwMode="auto">
          <a:xfrm>
            <a:off x="2971800" y="4365104"/>
            <a:ext cx="1524000" cy="0"/>
          </a:xfrm>
          <a:prstGeom prst="straightConnector1">
            <a:avLst/>
          </a:prstGeom>
          <a:noFill/>
          <a:ln w="9525" cap="flat" cmpd="sng" algn="ctr">
            <a:solidFill>
              <a:schemeClr val="tx1"/>
            </a:solidFill>
            <a:prstDash val="solid"/>
            <a:round/>
            <a:headEnd type="arrow"/>
            <a:tailEnd type="arrow"/>
          </a:ln>
          <a:effectLst/>
        </p:spPr>
      </p:cxnSp>
      <p:cxnSp>
        <p:nvCxnSpPr>
          <p:cNvPr id="74" name="Connecteur droit avec flèche 73"/>
          <p:cNvCxnSpPr/>
          <p:nvPr/>
        </p:nvCxnSpPr>
        <p:spPr bwMode="auto">
          <a:xfrm>
            <a:off x="4876800" y="4365104"/>
            <a:ext cx="1524000" cy="0"/>
          </a:xfrm>
          <a:prstGeom prst="straightConnector1">
            <a:avLst/>
          </a:prstGeom>
          <a:noFill/>
          <a:ln w="9525" cap="flat" cmpd="sng" algn="ctr">
            <a:solidFill>
              <a:schemeClr val="tx1"/>
            </a:solidFill>
            <a:prstDash val="solid"/>
            <a:round/>
            <a:headEnd type="arrow"/>
            <a:tailEnd type="arrow"/>
          </a:ln>
          <a:effectLst/>
        </p:spPr>
      </p:cxnSp>
      <p:cxnSp>
        <p:nvCxnSpPr>
          <p:cNvPr id="75" name="Connecteur droit avec flèche 74"/>
          <p:cNvCxnSpPr/>
          <p:nvPr/>
        </p:nvCxnSpPr>
        <p:spPr bwMode="auto">
          <a:xfrm>
            <a:off x="6815137" y="4365104"/>
            <a:ext cx="1524000" cy="0"/>
          </a:xfrm>
          <a:prstGeom prst="straightConnector1">
            <a:avLst/>
          </a:prstGeom>
          <a:noFill/>
          <a:ln w="9525" cap="flat" cmpd="sng" algn="ctr">
            <a:solidFill>
              <a:schemeClr val="tx1"/>
            </a:solidFill>
            <a:prstDash val="solid"/>
            <a:round/>
            <a:headEnd type="arrow"/>
            <a:tailEnd type="arrow"/>
          </a:ln>
          <a:effectLst/>
        </p:spPr>
      </p:cxnSp>
      <p:sp>
        <p:nvSpPr>
          <p:cNvPr id="76" name="Text Box 1036"/>
          <p:cNvSpPr txBox="1">
            <a:spLocks noChangeArrowheads="1"/>
          </p:cNvSpPr>
          <p:nvPr/>
        </p:nvSpPr>
        <p:spPr bwMode="auto">
          <a:xfrm>
            <a:off x="3461206" y="4109269"/>
            <a:ext cx="678746" cy="246221"/>
          </a:xfrm>
          <a:prstGeom prst="rect">
            <a:avLst/>
          </a:prstGeom>
          <a:noFill/>
          <a:ln w="9525">
            <a:noFill/>
            <a:miter lim="800000"/>
            <a:headEnd/>
            <a:tailEnd/>
          </a:ln>
          <a:effectLst/>
        </p:spPr>
        <p:txBody>
          <a:bodyPr wrap="square">
            <a:spAutoFit/>
          </a:bodyPr>
          <a:lstStyle/>
          <a:p>
            <a:r>
              <a:rPr lang="fr-FR" sz="1000" dirty="0" smtClean="0"/>
              <a:t>8 MHz</a:t>
            </a:r>
            <a:endParaRPr lang="fr-FR" sz="1000" dirty="0"/>
          </a:p>
        </p:txBody>
      </p:sp>
      <p:sp>
        <p:nvSpPr>
          <p:cNvPr id="77" name="Text Box 1036"/>
          <p:cNvSpPr txBox="1">
            <a:spLocks noChangeArrowheads="1"/>
          </p:cNvSpPr>
          <p:nvPr/>
        </p:nvSpPr>
        <p:spPr bwMode="auto">
          <a:xfrm>
            <a:off x="5312747" y="4093314"/>
            <a:ext cx="678746" cy="246221"/>
          </a:xfrm>
          <a:prstGeom prst="rect">
            <a:avLst/>
          </a:prstGeom>
          <a:noFill/>
          <a:ln w="9525">
            <a:noFill/>
            <a:miter lim="800000"/>
            <a:headEnd/>
            <a:tailEnd/>
          </a:ln>
          <a:effectLst/>
        </p:spPr>
        <p:txBody>
          <a:bodyPr wrap="square">
            <a:spAutoFit/>
          </a:bodyPr>
          <a:lstStyle/>
          <a:p>
            <a:r>
              <a:rPr lang="fr-FR" sz="1000" dirty="0" smtClean="0"/>
              <a:t>8 MHz</a:t>
            </a:r>
            <a:endParaRPr lang="fr-FR" sz="1000" dirty="0"/>
          </a:p>
        </p:txBody>
      </p:sp>
      <p:sp>
        <p:nvSpPr>
          <p:cNvPr id="78" name="Text Box 1036"/>
          <p:cNvSpPr txBox="1">
            <a:spLocks noChangeArrowheads="1"/>
          </p:cNvSpPr>
          <p:nvPr/>
        </p:nvSpPr>
        <p:spPr bwMode="auto">
          <a:xfrm>
            <a:off x="7237764" y="4093314"/>
            <a:ext cx="678746" cy="246221"/>
          </a:xfrm>
          <a:prstGeom prst="rect">
            <a:avLst/>
          </a:prstGeom>
          <a:noFill/>
          <a:ln w="9525">
            <a:noFill/>
            <a:miter lim="800000"/>
            <a:headEnd/>
            <a:tailEnd/>
          </a:ln>
          <a:effectLst/>
        </p:spPr>
        <p:txBody>
          <a:bodyPr wrap="square">
            <a:spAutoFit/>
          </a:bodyPr>
          <a:lstStyle/>
          <a:p>
            <a:r>
              <a:rPr lang="fr-FR" sz="1000" dirty="0" smtClean="0"/>
              <a:t>8 MHz</a:t>
            </a:r>
            <a:endParaRPr lang="fr-FR" sz="1000" dirty="0"/>
          </a:p>
        </p:txBody>
      </p:sp>
      <p:cxnSp>
        <p:nvCxnSpPr>
          <p:cNvPr id="80" name="Connecteur droit avec flèche 79"/>
          <p:cNvCxnSpPr/>
          <p:nvPr/>
        </p:nvCxnSpPr>
        <p:spPr bwMode="auto">
          <a:xfrm flipV="1">
            <a:off x="2627784" y="4653136"/>
            <a:ext cx="344016" cy="9614"/>
          </a:xfrm>
          <a:prstGeom prst="straightConnector1">
            <a:avLst/>
          </a:prstGeom>
          <a:noFill/>
          <a:ln w="9525" cap="flat" cmpd="sng" algn="ctr">
            <a:solidFill>
              <a:schemeClr val="tx1"/>
            </a:solidFill>
            <a:prstDash val="solid"/>
            <a:round/>
            <a:headEnd type="arrow"/>
            <a:tailEnd type="arrow"/>
          </a:ln>
          <a:effectLst/>
        </p:spPr>
      </p:cxnSp>
      <p:cxnSp>
        <p:nvCxnSpPr>
          <p:cNvPr id="81" name="Connecteur droit avec flèche 80"/>
          <p:cNvCxnSpPr/>
          <p:nvPr/>
        </p:nvCxnSpPr>
        <p:spPr bwMode="auto">
          <a:xfrm>
            <a:off x="4495800" y="4572000"/>
            <a:ext cx="381000" cy="0"/>
          </a:xfrm>
          <a:prstGeom prst="straightConnector1">
            <a:avLst/>
          </a:prstGeom>
          <a:noFill/>
          <a:ln w="9525" cap="flat" cmpd="sng" algn="ctr">
            <a:solidFill>
              <a:schemeClr val="tx1"/>
            </a:solidFill>
            <a:prstDash val="solid"/>
            <a:round/>
            <a:headEnd type="arrow"/>
            <a:tailEnd type="arrow"/>
          </a:ln>
          <a:effectLst/>
        </p:spPr>
      </p:cxnSp>
      <p:cxnSp>
        <p:nvCxnSpPr>
          <p:cNvPr id="86" name="Connecteur droit avec flèche 85"/>
          <p:cNvCxnSpPr/>
          <p:nvPr/>
        </p:nvCxnSpPr>
        <p:spPr bwMode="auto">
          <a:xfrm>
            <a:off x="6400800" y="4572000"/>
            <a:ext cx="381000" cy="0"/>
          </a:xfrm>
          <a:prstGeom prst="straightConnector1">
            <a:avLst/>
          </a:prstGeom>
          <a:noFill/>
          <a:ln w="9525" cap="flat" cmpd="sng" algn="ctr">
            <a:solidFill>
              <a:schemeClr val="tx1"/>
            </a:solidFill>
            <a:prstDash val="solid"/>
            <a:round/>
            <a:headEnd type="arrow"/>
            <a:tailEnd type="arrow"/>
          </a:ln>
          <a:effectLst/>
        </p:spPr>
      </p:cxnSp>
      <p:cxnSp>
        <p:nvCxnSpPr>
          <p:cNvPr id="87" name="Connecteur droit avec flèche 86"/>
          <p:cNvCxnSpPr/>
          <p:nvPr/>
        </p:nvCxnSpPr>
        <p:spPr bwMode="auto">
          <a:xfrm>
            <a:off x="8322468" y="4365104"/>
            <a:ext cx="423863" cy="0"/>
          </a:xfrm>
          <a:prstGeom prst="straightConnector1">
            <a:avLst/>
          </a:prstGeom>
          <a:noFill/>
          <a:ln w="9525" cap="flat" cmpd="sng" algn="ctr">
            <a:solidFill>
              <a:schemeClr val="tx1"/>
            </a:solidFill>
            <a:prstDash val="solid"/>
            <a:round/>
            <a:headEnd type="arrow"/>
            <a:tailEnd type="arrow"/>
          </a:ln>
          <a:effectLst/>
        </p:spPr>
      </p:cxnSp>
      <p:sp>
        <p:nvSpPr>
          <p:cNvPr id="89" name="Text Box 1036"/>
          <p:cNvSpPr txBox="1">
            <a:spLocks noChangeArrowheads="1"/>
          </p:cNvSpPr>
          <p:nvPr/>
        </p:nvSpPr>
        <p:spPr bwMode="auto">
          <a:xfrm>
            <a:off x="2483768" y="4365104"/>
            <a:ext cx="678746" cy="230832"/>
          </a:xfrm>
          <a:prstGeom prst="rect">
            <a:avLst/>
          </a:prstGeom>
          <a:noFill/>
          <a:ln w="9525">
            <a:noFill/>
            <a:miter lim="800000"/>
            <a:headEnd/>
            <a:tailEnd/>
          </a:ln>
          <a:effectLst/>
        </p:spPr>
        <p:txBody>
          <a:bodyPr wrap="square">
            <a:spAutoFit/>
          </a:bodyPr>
          <a:lstStyle/>
          <a:p>
            <a:r>
              <a:rPr lang="fr-FR" sz="900" dirty="0" smtClean="0"/>
              <a:t>1 MHz</a:t>
            </a:r>
            <a:endParaRPr lang="fr-FR" sz="900" dirty="0"/>
          </a:p>
        </p:txBody>
      </p:sp>
      <p:sp>
        <p:nvSpPr>
          <p:cNvPr id="90" name="Text Box 1036"/>
          <p:cNvSpPr txBox="1">
            <a:spLocks noChangeArrowheads="1"/>
          </p:cNvSpPr>
          <p:nvPr/>
        </p:nvSpPr>
        <p:spPr bwMode="auto">
          <a:xfrm>
            <a:off x="8305800" y="4093314"/>
            <a:ext cx="678746" cy="246221"/>
          </a:xfrm>
          <a:prstGeom prst="rect">
            <a:avLst/>
          </a:prstGeom>
          <a:noFill/>
          <a:ln w="9525">
            <a:noFill/>
            <a:miter lim="800000"/>
            <a:headEnd/>
            <a:tailEnd/>
          </a:ln>
          <a:effectLst/>
        </p:spPr>
        <p:txBody>
          <a:bodyPr wrap="square">
            <a:spAutoFit/>
          </a:bodyPr>
          <a:lstStyle/>
          <a:p>
            <a:r>
              <a:rPr lang="fr-FR" sz="1000" dirty="0" smtClean="0"/>
              <a:t>2 MHz</a:t>
            </a:r>
            <a:endParaRPr lang="fr-FR" sz="1000" dirty="0"/>
          </a:p>
        </p:txBody>
      </p:sp>
      <p:sp>
        <p:nvSpPr>
          <p:cNvPr id="91" name="Text Box 1036"/>
          <p:cNvSpPr txBox="1">
            <a:spLocks noChangeArrowheads="1"/>
          </p:cNvSpPr>
          <p:nvPr/>
        </p:nvSpPr>
        <p:spPr bwMode="auto">
          <a:xfrm>
            <a:off x="4447284" y="4572000"/>
            <a:ext cx="678746" cy="215444"/>
          </a:xfrm>
          <a:prstGeom prst="rect">
            <a:avLst/>
          </a:prstGeom>
          <a:noFill/>
          <a:ln w="9525">
            <a:noFill/>
            <a:miter lim="800000"/>
            <a:headEnd/>
            <a:tailEnd/>
          </a:ln>
          <a:effectLst/>
        </p:spPr>
        <p:txBody>
          <a:bodyPr wrap="square">
            <a:spAutoFit/>
          </a:bodyPr>
          <a:lstStyle/>
          <a:p>
            <a:r>
              <a:rPr lang="fr-FR" sz="800" dirty="0" smtClean="0"/>
              <a:t>1 MHz</a:t>
            </a:r>
            <a:endParaRPr lang="fr-FR" sz="800" dirty="0"/>
          </a:p>
        </p:txBody>
      </p:sp>
      <p:sp>
        <p:nvSpPr>
          <p:cNvPr id="92" name="Text Box 1036"/>
          <p:cNvSpPr txBox="1">
            <a:spLocks noChangeArrowheads="1"/>
          </p:cNvSpPr>
          <p:nvPr/>
        </p:nvSpPr>
        <p:spPr bwMode="auto">
          <a:xfrm>
            <a:off x="6367749" y="4572000"/>
            <a:ext cx="678746" cy="215444"/>
          </a:xfrm>
          <a:prstGeom prst="rect">
            <a:avLst/>
          </a:prstGeom>
          <a:noFill/>
          <a:ln w="9525">
            <a:noFill/>
            <a:miter lim="800000"/>
            <a:headEnd/>
            <a:tailEnd/>
          </a:ln>
          <a:effectLst/>
        </p:spPr>
        <p:txBody>
          <a:bodyPr wrap="square">
            <a:spAutoFit/>
          </a:bodyPr>
          <a:lstStyle/>
          <a:p>
            <a:r>
              <a:rPr lang="fr-FR" sz="800" dirty="0" smtClean="0"/>
              <a:t>1 MHz</a:t>
            </a:r>
            <a:endParaRPr lang="fr-FR" sz="800" dirty="0"/>
          </a:p>
        </p:txBody>
      </p:sp>
      <p:cxnSp>
        <p:nvCxnSpPr>
          <p:cNvPr id="83" name="Connecteur droit avec flèche 82"/>
          <p:cNvCxnSpPr>
            <a:endCxn id="59" idx="0"/>
          </p:cNvCxnSpPr>
          <p:nvPr/>
        </p:nvCxnSpPr>
        <p:spPr bwMode="auto">
          <a:xfrm flipH="1">
            <a:off x="762000" y="1484784"/>
            <a:ext cx="1361728" cy="3239616"/>
          </a:xfrm>
          <a:prstGeom prst="straightConnector1">
            <a:avLst/>
          </a:prstGeom>
          <a:noFill/>
          <a:ln w="9525" cap="flat" cmpd="sng" algn="ctr">
            <a:solidFill>
              <a:schemeClr val="tx1"/>
            </a:solidFill>
            <a:prstDash val="dash"/>
            <a:round/>
            <a:headEnd type="none" w="med" len="med"/>
            <a:tailEnd type="arrow"/>
          </a:ln>
          <a:effectLst/>
        </p:spPr>
      </p:cxnSp>
      <p:cxnSp>
        <p:nvCxnSpPr>
          <p:cNvPr id="85" name="Connecteur droit avec flèche 84"/>
          <p:cNvCxnSpPr/>
          <p:nvPr/>
        </p:nvCxnSpPr>
        <p:spPr bwMode="auto">
          <a:xfrm>
            <a:off x="3614201" y="1463700"/>
            <a:ext cx="5132130" cy="3336900"/>
          </a:xfrm>
          <a:prstGeom prst="straightConnector1">
            <a:avLst/>
          </a:prstGeom>
          <a:noFill/>
          <a:ln w="9525" cap="flat" cmpd="sng" algn="ctr">
            <a:solidFill>
              <a:schemeClr val="tx1"/>
            </a:solidFill>
            <a:prstDash val="dash"/>
            <a:round/>
            <a:headEnd type="none" w="med" len="med"/>
            <a:tailEnd type="arrow"/>
          </a:ln>
          <a:effectLst/>
        </p:spPr>
      </p:cxnSp>
      <p:sp>
        <p:nvSpPr>
          <p:cNvPr id="84" name="Rectangle 1046"/>
          <p:cNvSpPr>
            <a:spLocks noChangeArrowheads="1"/>
          </p:cNvSpPr>
          <p:nvPr/>
        </p:nvSpPr>
        <p:spPr bwMode="auto">
          <a:xfrm>
            <a:off x="1115616" y="4581128"/>
            <a:ext cx="1524000" cy="228600"/>
          </a:xfrm>
          <a:prstGeom prst="rect">
            <a:avLst/>
          </a:prstGeom>
          <a:solidFill>
            <a:srgbClr val="92D050"/>
          </a:solidFill>
          <a:ln w="9525">
            <a:solidFill>
              <a:schemeClr val="tx1"/>
            </a:solidFill>
            <a:miter lim="800000"/>
            <a:headEnd/>
            <a:tailEnd/>
          </a:ln>
          <a:effectLst/>
        </p:spPr>
        <p:txBody>
          <a:bodyPr wrap="none" anchor="ctr"/>
          <a:lstStyle/>
          <a:p>
            <a:r>
              <a:rPr lang="fr-FR" dirty="0"/>
              <a:t>CANAL </a:t>
            </a:r>
            <a:r>
              <a:rPr lang="fr-FR" dirty="0" smtClean="0"/>
              <a:t>A</a:t>
            </a:r>
            <a:endParaRPr lang="fr-FR" dirty="0"/>
          </a:p>
        </p:txBody>
      </p:sp>
      <p:cxnSp>
        <p:nvCxnSpPr>
          <p:cNvPr id="95" name="Connecteur droit avec flèche 94"/>
          <p:cNvCxnSpPr/>
          <p:nvPr/>
        </p:nvCxnSpPr>
        <p:spPr bwMode="auto">
          <a:xfrm>
            <a:off x="1130266" y="4332907"/>
            <a:ext cx="1524000" cy="0"/>
          </a:xfrm>
          <a:prstGeom prst="straightConnector1">
            <a:avLst/>
          </a:prstGeom>
          <a:noFill/>
          <a:ln w="9525" cap="flat" cmpd="sng" algn="ctr">
            <a:solidFill>
              <a:schemeClr val="tx1"/>
            </a:solidFill>
            <a:prstDash val="solid"/>
            <a:round/>
            <a:headEnd type="arrow"/>
            <a:tailEnd type="arrow"/>
          </a:ln>
          <a:effectLst/>
        </p:spPr>
      </p:cxnSp>
      <p:sp>
        <p:nvSpPr>
          <p:cNvPr id="96" name="Text Box 1036"/>
          <p:cNvSpPr txBox="1">
            <a:spLocks noChangeArrowheads="1"/>
          </p:cNvSpPr>
          <p:nvPr/>
        </p:nvSpPr>
        <p:spPr bwMode="auto">
          <a:xfrm>
            <a:off x="1619672" y="4077072"/>
            <a:ext cx="678746" cy="246221"/>
          </a:xfrm>
          <a:prstGeom prst="rect">
            <a:avLst/>
          </a:prstGeom>
          <a:noFill/>
          <a:ln w="9525">
            <a:noFill/>
            <a:miter lim="800000"/>
            <a:headEnd/>
            <a:tailEnd/>
          </a:ln>
          <a:effectLst/>
        </p:spPr>
        <p:txBody>
          <a:bodyPr wrap="square">
            <a:spAutoFit/>
          </a:bodyPr>
          <a:lstStyle/>
          <a:p>
            <a:r>
              <a:rPr lang="fr-FR" sz="1000" dirty="0" smtClean="0"/>
              <a:t>8 MHz</a:t>
            </a:r>
            <a:endParaRPr lang="fr-FR" sz="1000" dirty="0"/>
          </a:p>
        </p:txBody>
      </p:sp>
      <p:cxnSp>
        <p:nvCxnSpPr>
          <p:cNvPr id="97" name="Connecteur droit avec flèche 96"/>
          <p:cNvCxnSpPr/>
          <p:nvPr/>
        </p:nvCxnSpPr>
        <p:spPr bwMode="auto">
          <a:xfrm>
            <a:off x="683568" y="4365104"/>
            <a:ext cx="423863" cy="0"/>
          </a:xfrm>
          <a:prstGeom prst="straightConnector1">
            <a:avLst/>
          </a:prstGeom>
          <a:noFill/>
          <a:ln w="9525" cap="flat" cmpd="sng" algn="ctr">
            <a:solidFill>
              <a:schemeClr val="tx1"/>
            </a:solidFill>
            <a:prstDash val="solid"/>
            <a:round/>
            <a:headEnd type="arrow"/>
            <a:tailEnd type="arrow"/>
          </a:ln>
          <a:effectLst/>
        </p:spPr>
      </p:cxnSp>
      <p:sp>
        <p:nvSpPr>
          <p:cNvPr id="98" name="Text Box 1036"/>
          <p:cNvSpPr txBox="1">
            <a:spLocks noChangeArrowheads="1"/>
          </p:cNvSpPr>
          <p:nvPr/>
        </p:nvSpPr>
        <p:spPr bwMode="auto">
          <a:xfrm>
            <a:off x="611560" y="4077072"/>
            <a:ext cx="678746" cy="246221"/>
          </a:xfrm>
          <a:prstGeom prst="rect">
            <a:avLst/>
          </a:prstGeom>
          <a:noFill/>
          <a:ln w="9525">
            <a:noFill/>
            <a:miter lim="800000"/>
            <a:headEnd/>
            <a:tailEnd/>
          </a:ln>
          <a:effectLst/>
        </p:spPr>
        <p:txBody>
          <a:bodyPr wrap="square">
            <a:spAutoFit/>
          </a:bodyPr>
          <a:lstStyle/>
          <a:p>
            <a:r>
              <a:rPr lang="fr-FR" sz="1000" dirty="0" smtClean="0"/>
              <a:t>2 MHz</a:t>
            </a:r>
            <a:endParaRPr lang="fr-FR" sz="1000" dirty="0"/>
          </a:p>
        </p:txBody>
      </p:sp>
      <p:sp>
        <p:nvSpPr>
          <p:cNvPr id="102" name="Text Box 1036"/>
          <p:cNvSpPr txBox="1">
            <a:spLocks noChangeArrowheads="1"/>
          </p:cNvSpPr>
          <p:nvPr/>
        </p:nvSpPr>
        <p:spPr bwMode="auto">
          <a:xfrm>
            <a:off x="899592" y="4869160"/>
            <a:ext cx="457200" cy="214312"/>
          </a:xfrm>
          <a:prstGeom prst="rect">
            <a:avLst/>
          </a:prstGeom>
          <a:noFill/>
          <a:ln w="9525">
            <a:noFill/>
            <a:miter lim="800000"/>
            <a:headEnd/>
            <a:tailEnd/>
          </a:ln>
          <a:effectLst/>
        </p:spPr>
        <p:txBody>
          <a:bodyPr>
            <a:spAutoFit/>
          </a:bodyPr>
          <a:lstStyle/>
          <a:p>
            <a:r>
              <a:rPr lang="fr-FR" sz="800" dirty="0" smtClean="0"/>
              <a:t>5122</a:t>
            </a:r>
            <a:endParaRPr lang="fr-FR" sz="800" dirty="0"/>
          </a:p>
        </p:txBody>
      </p:sp>
      <p:sp>
        <p:nvSpPr>
          <p:cNvPr id="103" name="Text Box 1036"/>
          <p:cNvSpPr txBox="1">
            <a:spLocks noChangeArrowheads="1"/>
          </p:cNvSpPr>
          <p:nvPr/>
        </p:nvSpPr>
        <p:spPr bwMode="auto">
          <a:xfrm>
            <a:off x="1619672" y="4941168"/>
            <a:ext cx="457200" cy="214312"/>
          </a:xfrm>
          <a:prstGeom prst="rect">
            <a:avLst/>
          </a:prstGeom>
          <a:noFill/>
          <a:ln w="9525">
            <a:noFill/>
            <a:miter lim="800000"/>
            <a:headEnd/>
            <a:tailEnd/>
          </a:ln>
          <a:effectLst/>
        </p:spPr>
        <p:txBody>
          <a:bodyPr>
            <a:spAutoFit/>
          </a:bodyPr>
          <a:lstStyle/>
          <a:p>
            <a:r>
              <a:rPr lang="fr-FR" sz="800" dirty="0" smtClean="0"/>
              <a:t>5126</a:t>
            </a:r>
            <a:endParaRPr lang="fr-FR" sz="800" dirty="0"/>
          </a:p>
        </p:txBody>
      </p:sp>
      <p:sp>
        <p:nvSpPr>
          <p:cNvPr id="104" name="Line 1034"/>
          <p:cNvSpPr>
            <a:spLocks noChangeShapeType="1"/>
          </p:cNvSpPr>
          <p:nvPr/>
        </p:nvSpPr>
        <p:spPr bwMode="auto">
          <a:xfrm>
            <a:off x="1835696" y="4797152"/>
            <a:ext cx="0" cy="152400"/>
          </a:xfrm>
          <a:prstGeom prst="line">
            <a:avLst/>
          </a:prstGeom>
          <a:noFill/>
          <a:ln w="9525">
            <a:solidFill>
              <a:schemeClr val="tx1"/>
            </a:solidFill>
            <a:round/>
            <a:headEnd/>
            <a:tailEnd/>
          </a:ln>
          <a:effectLst/>
        </p:spPr>
        <p:txBody>
          <a:bodyPr wrap="none" anchor="ctr"/>
          <a:lstStyle/>
          <a:p>
            <a:endParaRPr lang="en-GB"/>
          </a:p>
        </p:txBody>
      </p:sp>
      <p:sp>
        <p:nvSpPr>
          <p:cNvPr id="3" name="Espace réservé de la date 2"/>
          <p:cNvSpPr>
            <a:spLocks noGrp="1"/>
          </p:cNvSpPr>
          <p:nvPr>
            <p:ph type="dt" sz="half" idx="10"/>
          </p:nvPr>
        </p:nvSpPr>
        <p:spPr/>
        <p:txBody>
          <a:bodyPr/>
          <a:lstStyle/>
          <a:p>
            <a:pPr>
              <a:defRPr/>
            </a:pPr>
            <a:r>
              <a:rPr lang="fr-FR" noProof="0" smtClean="0"/>
              <a:t>June 2015</a:t>
            </a:r>
            <a:endParaRPr lang="en-GB" noProof="0"/>
          </a:p>
        </p:txBody>
      </p:sp>
      <p:sp>
        <p:nvSpPr>
          <p:cNvPr id="4" name="Espace réservé du pied de page 3"/>
          <p:cNvSpPr>
            <a:spLocks noGrp="1"/>
          </p:cNvSpPr>
          <p:nvPr>
            <p:ph type="ftr" sz="quarter" idx="11"/>
          </p:nvPr>
        </p:nvSpPr>
        <p:spPr/>
        <p:txBody>
          <a:bodyPr/>
          <a:lstStyle/>
          <a:p>
            <a:pPr>
              <a:defRPr/>
            </a:pPr>
            <a:r>
              <a:rPr lang="en-GB" noProof="1" smtClean="0"/>
              <a:t>ETTC 2015 Toulouse</a:t>
            </a:r>
            <a:endParaRPr lang="en-GB" noProof="1"/>
          </a:p>
        </p:txBody>
      </p:sp>
      <p:sp>
        <p:nvSpPr>
          <p:cNvPr id="13" name="Espace réservé du numéro de diapositive 12"/>
          <p:cNvSpPr>
            <a:spLocks noGrp="1"/>
          </p:cNvSpPr>
          <p:nvPr>
            <p:ph type="sldNum" sz="quarter" idx="12"/>
          </p:nvPr>
        </p:nvSpPr>
        <p:spPr/>
        <p:txBody>
          <a:bodyPr/>
          <a:lstStyle/>
          <a:p>
            <a:pPr>
              <a:defRPr/>
            </a:pPr>
            <a:r>
              <a:rPr lang="en-GB" noProof="1" smtClean="0"/>
              <a:t>Page </a:t>
            </a:r>
            <a:fld id="{88964653-3594-43D6-B07B-9D599E8B2A12}" type="slidenum">
              <a:rPr lang="en-GB" noProof="1" smtClean="0"/>
              <a:pPr>
                <a:defRPr/>
              </a:pPr>
              <a:t>4</a:t>
            </a:fld>
            <a:endParaRPr lang="en-GB" noProof="1"/>
          </a:p>
        </p:txBody>
      </p:sp>
    </p:spTree>
    <p:extLst>
      <p:ext uri="{BB962C8B-B14F-4D97-AF65-F5344CB8AC3E}">
        <p14:creationId xmlns:p14="http://schemas.microsoft.com/office/powerpoint/2010/main" val="905645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cxnSp>
        <p:nvCxnSpPr>
          <p:cNvPr id="8" name="Connecteur droit avec flèche 7"/>
          <p:cNvCxnSpPr/>
          <p:nvPr/>
        </p:nvCxnSpPr>
        <p:spPr bwMode="auto">
          <a:xfrm flipV="1">
            <a:off x="1138768" y="1520042"/>
            <a:ext cx="0" cy="4001984"/>
          </a:xfrm>
          <a:prstGeom prst="straightConnector1">
            <a:avLst/>
          </a:prstGeom>
          <a:noFill/>
          <a:ln w="9525" cap="flat" cmpd="sng" algn="ctr">
            <a:solidFill>
              <a:schemeClr val="tx1"/>
            </a:solidFill>
            <a:prstDash val="solid"/>
            <a:round/>
            <a:headEnd type="none" w="med" len="med"/>
            <a:tailEnd type="arrow"/>
          </a:ln>
          <a:effectLst/>
        </p:spPr>
      </p:cxnSp>
      <p:cxnSp>
        <p:nvCxnSpPr>
          <p:cNvPr id="11" name="Connecteur droit avec flèche 10"/>
          <p:cNvCxnSpPr/>
          <p:nvPr/>
        </p:nvCxnSpPr>
        <p:spPr bwMode="auto">
          <a:xfrm>
            <a:off x="1146719" y="5522026"/>
            <a:ext cx="7878011" cy="0"/>
          </a:xfrm>
          <a:prstGeom prst="straightConnector1">
            <a:avLst/>
          </a:prstGeom>
          <a:noFill/>
          <a:ln w="9525" cap="flat" cmpd="sng" algn="ctr">
            <a:solidFill>
              <a:schemeClr val="tx1"/>
            </a:solidFill>
            <a:prstDash val="solid"/>
            <a:round/>
            <a:headEnd type="none" w="med" len="med"/>
            <a:tailEnd type="arrow"/>
          </a:ln>
          <a:effectLst/>
        </p:spPr>
      </p:cxnSp>
      <p:sp>
        <p:nvSpPr>
          <p:cNvPr id="12" name="ZoneTexte 11"/>
          <p:cNvSpPr txBox="1"/>
          <p:nvPr/>
        </p:nvSpPr>
        <p:spPr>
          <a:xfrm>
            <a:off x="1539423" y="5359179"/>
            <a:ext cx="692497" cy="162846"/>
          </a:xfrm>
          <a:prstGeom prst="rect">
            <a:avLst/>
          </a:prstGeom>
        </p:spPr>
        <p:style>
          <a:lnRef idx="1">
            <a:schemeClr val="accent4"/>
          </a:lnRef>
          <a:fillRef idx="3">
            <a:schemeClr val="accent4"/>
          </a:fillRef>
          <a:effectRef idx="2">
            <a:schemeClr val="accent4"/>
          </a:effectRef>
          <a:fontRef idx="minor">
            <a:schemeClr val="lt1"/>
          </a:fontRef>
        </p:style>
        <p:txBody>
          <a:bodyPr vert="vert270" wrap="square" rtlCol="0">
            <a:spAutoFit/>
          </a:bodyPr>
          <a:lstStyle/>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r>
              <a:rPr lang="en-US" sz="300" dirty="0" smtClean="0">
                <a:solidFill>
                  <a:schemeClr val="tx1">
                    <a:lumMod val="50000"/>
                  </a:schemeClr>
                </a:solidFill>
              </a:rPr>
              <a:t>A</a:t>
            </a:r>
            <a:endParaRPr lang="en-US" sz="300" dirty="0">
              <a:solidFill>
                <a:schemeClr val="tx1">
                  <a:lumMod val="50000"/>
                </a:schemeClr>
              </a:solidFill>
            </a:endParaRPr>
          </a:p>
        </p:txBody>
      </p:sp>
      <p:sp>
        <p:nvSpPr>
          <p:cNvPr id="15" name="ZoneTexte 14"/>
          <p:cNvSpPr txBox="1"/>
          <p:nvPr/>
        </p:nvSpPr>
        <p:spPr>
          <a:xfrm>
            <a:off x="1332084" y="5605677"/>
            <a:ext cx="1142365" cy="461665"/>
          </a:xfrm>
          <a:prstGeom prst="rect">
            <a:avLst/>
          </a:prstGeom>
          <a:noFill/>
        </p:spPr>
        <p:txBody>
          <a:bodyPr wrap="none" rtlCol="0">
            <a:spAutoFit/>
          </a:bodyPr>
          <a:lstStyle/>
          <a:p>
            <a:pPr algn="ctr"/>
            <a:r>
              <a:rPr lang="en-US" sz="1200" b="1" dirty="0" smtClean="0">
                <a:solidFill>
                  <a:schemeClr val="tx1">
                    <a:lumMod val="50000"/>
                  </a:schemeClr>
                </a:solidFill>
              </a:rPr>
              <a:t>A320 to A318</a:t>
            </a:r>
          </a:p>
          <a:p>
            <a:pPr algn="ctr"/>
            <a:r>
              <a:rPr lang="en-US" sz="1200" b="1" dirty="0" smtClean="0">
                <a:solidFill>
                  <a:schemeClr val="tx1">
                    <a:lumMod val="50000"/>
                  </a:schemeClr>
                </a:solidFill>
              </a:rPr>
              <a:t>1987 to 2004</a:t>
            </a:r>
            <a:endParaRPr lang="en-US" sz="1200" b="1" dirty="0">
              <a:solidFill>
                <a:schemeClr val="tx1">
                  <a:lumMod val="50000"/>
                </a:schemeClr>
              </a:solidFill>
            </a:endParaRPr>
          </a:p>
        </p:txBody>
      </p:sp>
      <p:cxnSp>
        <p:nvCxnSpPr>
          <p:cNvPr id="24" name="Connecteur droit 23"/>
          <p:cNvCxnSpPr/>
          <p:nvPr/>
        </p:nvCxnSpPr>
        <p:spPr bwMode="auto">
          <a:xfrm>
            <a:off x="1146719" y="5365048"/>
            <a:ext cx="405335" cy="0"/>
          </a:xfrm>
          <a:prstGeom prst="line">
            <a:avLst/>
          </a:prstGeom>
          <a:noFill/>
          <a:ln w="9525" cap="flat" cmpd="sng" algn="ctr">
            <a:solidFill>
              <a:schemeClr val="tx1"/>
            </a:solidFill>
            <a:prstDash val="sysDash"/>
            <a:round/>
            <a:headEnd type="none" w="med" len="med"/>
            <a:tailEnd type="none" w="med" len="med"/>
          </a:ln>
          <a:effectLst/>
        </p:spPr>
      </p:cxnSp>
      <p:cxnSp>
        <p:nvCxnSpPr>
          <p:cNvPr id="47" name="Connecteur droit 46"/>
          <p:cNvCxnSpPr/>
          <p:nvPr/>
        </p:nvCxnSpPr>
        <p:spPr bwMode="auto">
          <a:xfrm>
            <a:off x="1141109" y="1846486"/>
            <a:ext cx="82707" cy="0"/>
          </a:xfrm>
          <a:prstGeom prst="line">
            <a:avLst/>
          </a:prstGeom>
          <a:noFill/>
          <a:ln w="9525" cap="flat" cmpd="sng" algn="ctr">
            <a:solidFill>
              <a:schemeClr val="tx1"/>
            </a:solidFill>
            <a:prstDash val="solid"/>
            <a:round/>
            <a:headEnd type="none" w="med" len="med"/>
            <a:tailEnd type="none" w="med" len="med"/>
          </a:ln>
          <a:effectLst/>
        </p:spPr>
      </p:cxnSp>
      <p:sp>
        <p:nvSpPr>
          <p:cNvPr id="48" name="ZoneTexte 47"/>
          <p:cNvSpPr txBox="1"/>
          <p:nvPr/>
        </p:nvSpPr>
        <p:spPr>
          <a:xfrm>
            <a:off x="545990" y="5266846"/>
            <a:ext cx="588098" cy="246221"/>
          </a:xfrm>
          <a:prstGeom prst="rect">
            <a:avLst/>
          </a:prstGeom>
          <a:noFill/>
        </p:spPr>
        <p:txBody>
          <a:bodyPr wrap="square" rtlCol="0">
            <a:spAutoFit/>
          </a:bodyPr>
          <a:lstStyle/>
          <a:p>
            <a:r>
              <a:rPr lang="en-US" sz="1000" dirty="0" smtClean="0">
                <a:solidFill>
                  <a:schemeClr val="tx1">
                    <a:lumMod val="50000"/>
                  </a:schemeClr>
                </a:solidFill>
              </a:rPr>
              <a:t>1M</a:t>
            </a:r>
            <a:endParaRPr lang="en-US" sz="1000" dirty="0">
              <a:solidFill>
                <a:schemeClr val="tx1">
                  <a:lumMod val="50000"/>
                </a:schemeClr>
              </a:solidFill>
            </a:endParaRPr>
          </a:p>
        </p:txBody>
      </p:sp>
      <p:sp>
        <p:nvSpPr>
          <p:cNvPr id="49" name="ZoneTexte 48"/>
          <p:cNvSpPr txBox="1"/>
          <p:nvPr/>
        </p:nvSpPr>
        <p:spPr>
          <a:xfrm>
            <a:off x="558140" y="1750306"/>
            <a:ext cx="588098" cy="246221"/>
          </a:xfrm>
          <a:prstGeom prst="rect">
            <a:avLst/>
          </a:prstGeom>
          <a:noFill/>
        </p:spPr>
        <p:txBody>
          <a:bodyPr wrap="square" rtlCol="0">
            <a:spAutoFit/>
          </a:bodyPr>
          <a:lstStyle/>
          <a:p>
            <a:r>
              <a:rPr lang="en-US" sz="1000" dirty="0" smtClean="0">
                <a:solidFill>
                  <a:schemeClr val="tx1">
                    <a:lumMod val="50000"/>
                  </a:schemeClr>
                </a:solidFill>
              </a:rPr>
              <a:t>25 M</a:t>
            </a:r>
            <a:endParaRPr lang="en-US" sz="1000" dirty="0">
              <a:solidFill>
                <a:schemeClr val="tx1">
                  <a:lumMod val="50000"/>
                </a:schemeClr>
              </a:solidFill>
            </a:endParaRPr>
          </a:p>
        </p:txBody>
      </p:sp>
      <p:cxnSp>
        <p:nvCxnSpPr>
          <p:cNvPr id="50" name="Connecteur droit 49"/>
          <p:cNvCxnSpPr/>
          <p:nvPr/>
        </p:nvCxnSpPr>
        <p:spPr bwMode="auto">
          <a:xfrm>
            <a:off x="1138241" y="2533698"/>
            <a:ext cx="82707" cy="0"/>
          </a:xfrm>
          <a:prstGeom prst="line">
            <a:avLst/>
          </a:prstGeom>
          <a:noFill/>
          <a:ln w="9525" cap="flat" cmpd="sng" algn="ctr">
            <a:solidFill>
              <a:schemeClr val="tx1"/>
            </a:solidFill>
            <a:prstDash val="solid"/>
            <a:round/>
            <a:headEnd type="none" w="med" len="med"/>
            <a:tailEnd type="none" w="med" len="med"/>
          </a:ln>
          <a:effectLst/>
        </p:spPr>
      </p:cxnSp>
      <p:sp>
        <p:nvSpPr>
          <p:cNvPr id="51" name="ZoneTexte 50"/>
          <p:cNvSpPr txBox="1"/>
          <p:nvPr/>
        </p:nvSpPr>
        <p:spPr>
          <a:xfrm>
            <a:off x="555272" y="2437518"/>
            <a:ext cx="588098" cy="246221"/>
          </a:xfrm>
          <a:prstGeom prst="rect">
            <a:avLst/>
          </a:prstGeom>
          <a:noFill/>
        </p:spPr>
        <p:txBody>
          <a:bodyPr wrap="square" rtlCol="0">
            <a:spAutoFit/>
          </a:bodyPr>
          <a:lstStyle/>
          <a:p>
            <a:r>
              <a:rPr lang="en-US" sz="1000" dirty="0" smtClean="0">
                <a:solidFill>
                  <a:schemeClr val="tx1">
                    <a:lumMod val="50000"/>
                  </a:schemeClr>
                </a:solidFill>
              </a:rPr>
              <a:t>20 M</a:t>
            </a:r>
            <a:endParaRPr lang="en-US" sz="1000" dirty="0">
              <a:solidFill>
                <a:schemeClr val="tx1">
                  <a:lumMod val="50000"/>
                </a:schemeClr>
              </a:solidFill>
            </a:endParaRPr>
          </a:p>
        </p:txBody>
      </p:sp>
      <p:cxnSp>
        <p:nvCxnSpPr>
          <p:cNvPr id="52" name="Connecteur droit 51"/>
          <p:cNvCxnSpPr/>
          <p:nvPr/>
        </p:nvCxnSpPr>
        <p:spPr bwMode="auto">
          <a:xfrm>
            <a:off x="1138241" y="3284160"/>
            <a:ext cx="82707" cy="0"/>
          </a:xfrm>
          <a:prstGeom prst="line">
            <a:avLst/>
          </a:prstGeom>
          <a:noFill/>
          <a:ln w="9525" cap="flat" cmpd="sng" algn="ctr">
            <a:solidFill>
              <a:schemeClr val="tx1"/>
            </a:solidFill>
            <a:prstDash val="solid"/>
            <a:round/>
            <a:headEnd type="none" w="med" len="med"/>
            <a:tailEnd type="none" w="med" len="med"/>
          </a:ln>
          <a:effectLst/>
        </p:spPr>
      </p:cxnSp>
      <p:sp>
        <p:nvSpPr>
          <p:cNvPr id="53" name="ZoneTexte 52"/>
          <p:cNvSpPr txBox="1"/>
          <p:nvPr/>
        </p:nvSpPr>
        <p:spPr>
          <a:xfrm>
            <a:off x="555272" y="3187980"/>
            <a:ext cx="588098" cy="246221"/>
          </a:xfrm>
          <a:prstGeom prst="rect">
            <a:avLst/>
          </a:prstGeom>
          <a:noFill/>
        </p:spPr>
        <p:txBody>
          <a:bodyPr wrap="square" rtlCol="0">
            <a:spAutoFit/>
          </a:bodyPr>
          <a:lstStyle/>
          <a:p>
            <a:r>
              <a:rPr lang="en-US" sz="1000" dirty="0">
                <a:solidFill>
                  <a:schemeClr val="tx1">
                    <a:lumMod val="50000"/>
                  </a:schemeClr>
                </a:solidFill>
              </a:rPr>
              <a:t>1</a:t>
            </a:r>
            <a:r>
              <a:rPr lang="en-US" sz="1000" dirty="0" smtClean="0">
                <a:solidFill>
                  <a:schemeClr val="tx1">
                    <a:lumMod val="50000"/>
                  </a:schemeClr>
                </a:solidFill>
              </a:rPr>
              <a:t>5 M</a:t>
            </a:r>
            <a:endParaRPr lang="en-US" sz="1000" dirty="0">
              <a:solidFill>
                <a:schemeClr val="tx1">
                  <a:lumMod val="50000"/>
                </a:schemeClr>
              </a:solidFill>
            </a:endParaRPr>
          </a:p>
        </p:txBody>
      </p:sp>
      <p:cxnSp>
        <p:nvCxnSpPr>
          <p:cNvPr id="54" name="Connecteur droit 53"/>
          <p:cNvCxnSpPr/>
          <p:nvPr/>
        </p:nvCxnSpPr>
        <p:spPr bwMode="auto">
          <a:xfrm>
            <a:off x="1138241" y="4017370"/>
            <a:ext cx="82707" cy="0"/>
          </a:xfrm>
          <a:prstGeom prst="line">
            <a:avLst/>
          </a:prstGeom>
          <a:noFill/>
          <a:ln w="9525" cap="flat" cmpd="sng" algn="ctr">
            <a:solidFill>
              <a:schemeClr val="tx1"/>
            </a:solidFill>
            <a:prstDash val="solid"/>
            <a:round/>
            <a:headEnd type="none" w="med" len="med"/>
            <a:tailEnd type="none" w="med" len="med"/>
          </a:ln>
          <a:effectLst/>
        </p:spPr>
      </p:cxnSp>
      <p:sp>
        <p:nvSpPr>
          <p:cNvPr id="55" name="ZoneTexte 54"/>
          <p:cNvSpPr txBox="1"/>
          <p:nvPr/>
        </p:nvSpPr>
        <p:spPr>
          <a:xfrm>
            <a:off x="555272" y="3921190"/>
            <a:ext cx="588098" cy="246221"/>
          </a:xfrm>
          <a:prstGeom prst="rect">
            <a:avLst/>
          </a:prstGeom>
          <a:noFill/>
        </p:spPr>
        <p:txBody>
          <a:bodyPr wrap="square" rtlCol="0">
            <a:spAutoFit/>
          </a:bodyPr>
          <a:lstStyle/>
          <a:p>
            <a:r>
              <a:rPr lang="en-US" sz="1000" dirty="0" smtClean="0">
                <a:solidFill>
                  <a:schemeClr val="tx1">
                    <a:lumMod val="50000"/>
                  </a:schemeClr>
                </a:solidFill>
              </a:rPr>
              <a:t>10 M</a:t>
            </a:r>
            <a:endParaRPr lang="en-US" sz="1000" dirty="0">
              <a:solidFill>
                <a:schemeClr val="tx1">
                  <a:lumMod val="50000"/>
                </a:schemeClr>
              </a:solidFill>
            </a:endParaRPr>
          </a:p>
        </p:txBody>
      </p:sp>
      <p:cxnSp>
        <p:nvCxnSpPr>
          <p:cNvPr id="56" name="Connecteur droit 55"/>
          <p:cNvCxnSpPr/>
          <p:nvPr/>
        </p:nvCxnSpPr>
        <p:spPr bwMode="auto">
          <a:xfrm>
            <a:off x="1138241" y="4724702"/>
            <a:ext cx="82707" cy="0"/>
          </a:xfrm>
          <a:prstGeom prst="line">
            <a:avLst/>
          </a:prstGeom>
          <a:noFill/>
          <a:ln w="9525" cap="flat" cmpd="sng" algn="ctr">
            <a:solidFill>
              <a:schemeClr val="tx1"/>
            </a:solidFill>
            <a:prstDash val="solid"/>
            <a:round/>
            <a:headEnd type="none" w="med" len="med"/>
            <a:tailEnd type="none" w="med" len="med"/>
          </a:ln>
          <a:effectLst/>
        </p:spPr>
      </p:cxnSp>
      <p:sp>
        <p:nvSpPr>
          <p:cNvPr id="57" name="ZoneTexte 56"/>
          <p:cNvSpPr txBox="1"/>
          <p:nvPr/>
        </p:nvSpPr>
        <p:spPr>
          <a:xfrm>
            <a:off x="555272" y="4628522"/>
            <a:ext cx="588098" cy="246221"/>
          </a:xfrm>
          <a:prstGeom prst="rect">
            <a:avLst/>
          </a:prstGeom>
          <a:noFill/>
        </p:spPr>
        <p:txBody>
          <a:bodyPr wrap="square" rtlCol="0">
            <a:spAutoFit/>
          </a:bodyPr>
          <a:lstStyle/>
          <a:p>
            <a:r>
              <a:rPr lang="en-US" sz="1000" dirty="0" smtClean="0">
                <a:solidFill>
                  <a:schemeClr val="tx1">
                    <a:lumMod val="50000"/>
                  </a:schemeClr>
                </a:solidFill>
              </a:rPr>
              <a:t>5M</a:t>
            </a:r>
            <a:endParaRPr lang="en-US" sz="1000" dirty="0">
              <a:solidFill>
                <a:schemeClr val="tx1">
                  <a:lumMod val="50000"/>
                </a:schemeClr>
              </a:solidFill>
            </a:endParaRPr>
          </a:p>
        </p:txBody>
      </p:sp>
      <p:sp>
        <p:nvSpPr>
          <p:cNvPr id="59" name="ZoneTexte 58"/>
          <p:cNvSpPr txBox="1"/>
          <p:nvPr/>
        </p:nvSpPr>
        <p:spPr>
          <a:xfrm>
            <a:off x="2761498" y="4172318"/>
            <a:ext cx="784830" cy="1356513"/>
          </a:xfrm>
          <a:prstGeom prst="rect">
            <a:avLst/>
          </a:prstGeom>
        </p:spPr>
        <p:style>
          <a:lnRef idx="0">
            <a:schemeClr val="dk1"/>
          </a:lnRef>
          <a:fillRef idx="3">
            <a:schemeClr val="dk1"/>
          </a:fillRef>
          <a:effectRef idx="3">
            <a:schemeClr val="dk1"/>
          </a:effectRef>
          <a:fontRef idx="minor">
            <a:schemeClr val="lt1"/>
          </a:fontRef>
        </p:style>
        <p:txBody>
          <a:bodyPr vert="vert270" wrap="square" rtlCol="0">
            <a:spAutoFit/>
          </a:bodyPr>
          <a:lstStyle/>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r>
              <a:rPr lang="en-US" sz="300" dirty="0" smtClean="0">
                <a:solidFill>
                  <a:schemeClr val="tx1">
                    <a:lumMod val="50000"/>
                  </a:schemeClr>
                </a:solidFill>
              </a:rPr>
              <a:t>A</a:t>
            </a:r>
            <a:endParaRPr lang="en-US" sz="300" dirty="0">
              <a:solidFill>
                <a:schemeClr val="tx1">
                  <a:lumMod val="50000"/>
                </a:schemeClr>
              </a:solidFill>
            </a:endParaRPr>
          </a:p>
        </p:txBody>
      </p:sp>
      <p:sp>
        <p:nvSpPr>
          <p:cNvPr id="60" name="ZoneTexte 59"/>
          <p:cNvSpPr txBox="1"/>
          <p:nvPr/>
        </p:nvSpPr>
        <p:spPr>
          <a:xfrm>
            <a:off x="2556299" y="5594183"/>
            <a:ext cx="1270605" cy="461665"/>
          </a:xfrm>
          <a:prstGeom prst="rect">
            <a:avLst/>
          </a:prstGeom>
          <a:noFill/>
        </p:spPr>
        <p:txBody>
          <a:bodyPr wrap="none" rtlCol="0">
            <a:spAutoFit/>
          </a:bodyPr>
          <a:lstStyle/>
          <a:p>
            <a:pPr algn="ctr"/>
            <a:r>
              <a:rPr lang="en-US" sz="1200" b="1" dirty="0" smtClean="0">
                <a:solidFill>
                  <a:schemeClr val="tx1">
                    <a:lumMod val="50000"/>
                  </a:schemeClr>
                </a:solidFill>
              </a:rPr>
              <a:t>A380 to A400M</a:t>
            </a:r>
          </a:p>
          <a:p>
            <a:pPr algn="ctr"/>
            <a:r>
              <a:rPr lang="en-US" sz="1200" b="1" dirty="0" smtClean="0">
                <a:solidFill>
                  <a:schemeClr val="tx1">
                    <a:lumMod val="50000"/>
                  </a:schemeClr>
                </a:solidFill>
              </a:rPr>
              <a:t>2005 to 2012</a:t>
            </a:r>
            <a:endParaRPr lang="en-US" sz="1200" b="1" dirty="0">
              <a:solidFill>
                <a:schemeClr val="tx1">
                  <a:lumMod val="50000"/>
                </a:schemeClr>
              </a:solidFill>
            </a:endParaRPr>
          </a:p>
        </p:txBody>
      </p:sp>
      <p:sp>
        <p:nvSpPr>
          <p:cNvPr id="61" name="Titre 1"/>
          <p:cNvSpPr txBox="1">
            <a:spLocks noGrp="1"/>
          </p:cNvSpPr>
          <p:nvPr>
            <p:ph type="title"/>
          </p:nvPr>
        </p:nvSpPr>
        <p:spPr bwMode="auto">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a:lstStyle>
          <a:p>
            <a:r>
              <a:rPr lang="en-US" dirty="0"/>
              <a:t>F</a:t>
            </a:r>
            <a:r>
              <a:rPr lang="en-US" dirty="0" smtClean="0"/>
              <a:t>requency for </a:t>
            </a:r>
            <a:r>
              <a:rPr lang="en-US" dirty="0" smtClean="0"/>
              <a:t>AAIRBUS telemetry </a:t>
            </a:r>
            <a:endParaRPr lang="en-US" dirty="0"/>
          </a:p>
        </p:txBody>
      </p:sp>
      <p:cxnSp>
        <p:nvCxnSpPr>
          <p:cNvPr id="63" name="Connecteur droit 62"/>
          <p:cNvCxnSpPr/>
          <p:nvPr/>
        </p:nvCxnSpPr>
        <p:spPr bwMode="auto">
          <a:xfrm>
            <a:off x="1134955" y="4172318"/>
            <a:ext cx="2399609" cy="0"/>
          </a:xfrm>
          <a:prstGeom prst="line">
            <a:avLst/>
          </a:prstGeom>
          <a:noFill/>
          <a:ln w="9525" cap="flat" cmpd="sng" algn="ctr">
            <a:solidFill>
              <a:schemeClr val="tx1"/>
            </a:solidFill>
            <a:prstDash val="sysDash"/>
            <a:round/>
            <a:headEnd type="none" w="med" len="med"/>
            <a:tailEnd type="none" w="med" len="med"/>
          </a:ln>
          <a:effectLst/>
        </p:spPr>
      </p:cxnSp>
      <p:sp>
        <p:nvSpPr>
          <p:cNvPr id="64" name="ZoneTexte 63"/>
          <p:cNvSpPr txBox="1"/>
          <p:nvPr/>
        </p:nvSpPr>
        <p:spPr>
          <a:xfrm>
            <a:off x="1462622" y="2986577"/>
            <a:ext cx="817763" cy="584775"/>
          </a:xfrm>
          <a:prstGeom prst="rect">
            <a:avLst/>
          </a:prstGeom>
          <a:noFill/>
        </p:spPr>
        <p:txBody>
          <a:bodyPr wrap="square" rtlCol="0">
            <a:spAutoFit/>
          </a:bodyPr>
          <a:lstStyle/>
          <a:p>
            <a:pPr algn="ctr"/>
            <a:r>
              <a:rPr lang="en-US" dirty="0" smtClean="0">
                <a:solidFill>
                  <a:schemeClr val="tx1">
                    <a:lumMod val="50000"/>
                  </a:schemeClr>
                </a:solidFill>
              </a:rPr>
              <a:t>ARINCA429</a:t>
            </a:r>
            <a:endParaRPr lang="en-US" dirty="0">
              <a:solidFill>
                <a:schemeClr val="tx1">
                  <a:lumMod val="50000"/>
                </a:schemeClr>
              </a:solidFill>
            </a:endParaRPr>
          </a:p>
        </p:txBody>
      </p:sp>
      <p:sp>
        <p:nvSpPr>
          <p:cNvPr id="65" name="ZoneTexte 64"/>
          <p:cNvSpPr txBox="1"/>
          <p:nvPr/>
        </p:nvSpPr>
        <p:spPr>
          <a:xfrm>
            <a:off x="2757567" y="3061063"/>
            <a:ext cx="817763" cy="338554"/>
          </a:xfrm>
          <a:prstGeom prst="rect">
            <a:avLst/>
          </a:prstGeom>
          <a:noFill/>
        </p:spPr>
        <p:txBody>
          <a:bodyPr wrap="square" rtlCol="0">
            <a:spAutoFit/>
          </a:bodyPr>
          <a:lstStyle/>
          <a:p>
            <a:pPr algn="ctr"/>
            <a:r>
              <a:rPr lang="en-US" dirty="0" smtClean="0">
                <a:solidFill>
                  <a:schemeClr val="tx1">
                    <a:lumMod val="50000"/>
                  </a:schemeClr>
                </a:solidFill>
              </a:rPr>
              <a:t>AFDX</a:t>
            </a:r>
            <a:endParaRPr lang="en-US" dirty="0">
              <a:solidFill>
                <a:schemeClr val="tx1">
                  <a:lumMod val="50000"/>
                </a:schemeClr>
              </a:solidFill>
            </a:endParaRPr>
          </a:p>
        </p:txBody>
      </p:sp>
      <p:sp>
        <p:nvSpPr>
          <p:cNvPr id="66" name="ZoneTexte 65"/>
          <p:cNvSpPr txBox="1"/>
          <p:nvPr/>
        </p:nvSpPr>
        <p:spPr>
          <a:xfrm>
            <a:off x="2429350" y="3644191"/>
            <a:ext cx="1578305" cy="461665"/>
          </a:xfrm>
          <a:prstGeom prst="rect">
            <a:avLst/>
          </a:prstGeom>
          <a:noFill/>
        </p:spPr>
        <p:txBody>
          <a:bodyPr wrap="square" rtlCol="0">
            <a:spAutoFit/>
          </a:bodyPr>
          <a:lstStyle/>
          <a:p>
            <a:r>
              <a:rPr lang="en-US" sz="1200" dirty="0" smtClean="0">
                <a:solidFill>
                  <a:schemeClr val="tx1">
                    <a:lumMod val="50000"/>
                  </a:schemeClr>
                </a:solidFill>
              </a:rPr>
              <a:t>Bi-Telemetry </a:t>
            </a:r>
            <a:r>
              <a:rPr lang="en-US" sz="1200" dirty="0">
                <a:solidFill>
                  <a:schemeClr val="tx1">
                    <a:lumMod val="50000"/>
                  </a:schemeClr>
                </a:solidFill>
              </a:rPr>
              <a:t>&amp;</a:t>
            </a:r>
            <a:r>
              <a:rPr lang="en-US" sz="1200" dirty="0" smtClean="0">
                <a:solidFill>
                  <a:schemeClr val="tx1">
                    <a:lumMod val="50000"/>
                  </a:schemeClr>
                </a:solidFill>
              </a:rPr>
              <a:t> data compression</a:t>
            </a:r>
            <a:endParaRPr lang="en-US" sz="1200" dirty="0">
              <a:solidFill>
                <a:schemeClr val="tx1">
                  <a:lumMod val="50000"/>
                </a:schemeClr>
              </a:solidFill>
            </a:endParaRPr>
          </a:p>
        </p:txBody>
      </p:sp>
      <p:sp>
        <p:nvSpPr>
          <p:cNvPr id="67" name="ZoneTexte 66"/>
          <p:cNvSpPr txBox="1"/>
          <p:nvPr/>
        </p:nvSpPr>
        <p:spPr>
          <a:xfrm>
            <a:off x="4319936" y="3521034"/>
            <a:ext cx="784830" cy="2004930"/>
          </a:xfrm>
          <a:prstGeom prst="rect">
            <a:avLst/>
          </a:prstGeom>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r>
              <a:rPr lang="en-US" sz="300" dirty="0" smtClean="0">
                <a:solidFill>
                  <a:schemeClr val="tx1">
                    <a:lumMod val="50000"/>
                  </a:schemeClr>
                </a:solidFill>
              </a:rPr>
              <a:t>A</a:t>
            </a:r>
            <a:endParaRPr lang="en-US" sz="300" dirty="0">
              <a:solidFill>
                <a:schemeClr val="tx1">
                  <a:lumMod val="50000"/>
                </a:schemeClr>
              </a:solidFill>
            </a:endParaRPr>
          </a:p>
        </p:txBody>
      </p:sp>
      <p:sp>
        <p:nvSpPr>
          <p:cNvPr id="68" name="ZoneTexte 67"/>
          <p:cNvSpPr txBox="1"/>
          <p:nvPr/>
        </p:nvSpPr>
        <p:spPr>
          <a:xfrm>
            <a:off x="4147246" y="5565437"/>
            <a:ext cx="1096775" cy="461665"/>
          </a:xfrm>
          <a:prstGeom prst="rect">
            <a:avLst/>
          </a:prstGeom>
          <a:noFill/>
        </p:spPr>
        <p:txBody>
          <a:bodyPr wrap="none" rtlCol="0">
            <a:spAutoFit/>
          </a:bodyPr>
          <a:lstStyle/>
          <a:p>
            <a:pPr algn="ctr"/>
            <a:r>
              <a:rPr lang="en-US" sz="1200" b="1" dirty="0" smtClean="0">
                <a:solidFill>
                  <a:schemeClr val="tx1">
                    <a:lumMod val="50000"/>
                  </a:schemeClr>
                </a:solidFill>
              </a:rPr>
              <a:t>A350-900</a:t>
            </a:r>
          </a:p>
          <a:p>
            <a:pPr algn="ctr"/>
            <a:r>
              <a:rPr lang="en-US" sz="1200" b="1" dirty="0" smtClean="0">
                <a:solidFill>
                  <a:schemeClr val="tx1">
                    <a:lumMod val="50000"/>
                  </a:schemeClr>
                </a:solidFill>
              </a:rPr>
              <a:t>2013 to 2014</a:t>
            </a:r>
            <a:endParaRPr lang="en-US" sz="1200" b="1" dirty="0">
              <a:solidFill>
                <a:schemeClr val="tx1">
                  <a:lumMod val="50000"/>
                </a:schemeClr>
              </a:solidFill>
            </a:endParaRPr>
          </a:p>
        </p:txBody>
      </p:sp>
      <p:sp>
        <p:nvSpPr>
          <p:cNvPr id="70" name="ZoneTexte 69"/>
          <p:cNvSpPr txBox="1"/>
          <p:nvPr/>
        </p:nvSpPr>
        <p:spPr>
          <a:xfrm>
            <a:off x="3878290" y="3111486"/>
            <a:ext cx="1820173" cy="276999"/>
          </a:xfrm>
          <a:prstGeom prst="rect">
            <a:avLst/>
          </a:prstGeom>
          <a:noFill/>
        </p:spPr>
        <p:txBody>
          <a:bodyPr wrap="square" rtlCol="0">
            <a:spAutoFit/>
          </a:bodyPr>
          <a:lstStyle/>
          <a:p>
            <a:r>
              <a:rPr lang="en-US" sz="1200" dirty="0" smtClean="0">
                <a:solidFill>
                  <a:schemeClr val="tx1">
                    <a:lumMod val="50000"/>
                  </a:schemeClr>
                </a:solidFill>
              </a:rPr>
              <a:t>New data compression</a:t>
            </a:r>
            <a:endParaRPr lang="en-US" sz="1200" dirty="0">
              <a:solidFill>
                <a:schemeClr val="tx1">
                  <a:lumMod val="50000"/>
                </a:schemeClr>
              </a:solidFill>
            </a:endParaRPr>
          </a:p>
        </p:txBody>
      </p:sp>
      <p:cxnSp>
        <p:nvCxnSpPr>
          <p:cNvPr id="85" name="Connecteur droit avec flèche 84"/>
          <p:cNvCxnSpPr/>
          <p:nvPr/>
        </p:nvCxnSpPr>
        <p:spPr bwMode="auto">
          <a:xfrm>
            <a:off x="1134088" y="1719968"/>
            <a:ext cx="7878011" cy="0"/>
          </a:xfrm>
          <a:prstGeom prst="straightConnector1">
            <a:avLst/>
          </a:prstGeom>
          <a:noFill/>
          <a:ln w="9525" cap="flat" cmpd="sng" algn="ctr">
            <a:solidFill>
              <a:schemeClr val="tx1"/>
            </a:solidFill>
            <a:prstDash val="solid"/>
            <a:round/>
            <a:headEnd type="none" w="med" len="med"/>
            <a:tailEnd type="arrow"/>
          </a:ln>
          <a:effectLst/>
        </p:spPr>
      </p:cxnSp>
      <p:cxnSp>
        <p:nvCxnSpPr>
          <p:cNvPr id="88" name="Connecteur droit 87"/>
          <p:cNvCxnSpPr>
            <a:endCxn id="12" idx="2"/>
          </p:cNvCxnSpPr>
          <p:nvPr/>
        </p:nvCxnSpPr>
        <p:spPr bwMode="auto">
          <a:xfrm flipH="1">
            <a:off x="1885672" y="1719968"/>
            <a:ext cx="22954" cy="3802057"/>
          </a:xfrm>
          <a:prstGeom prst="line">
            <a:avLst/>
          </a:prstGeom>
          <a:noFill/>
          <a:ln w="9525" cap="flat" cmpd="sng" algn="ctr">
            <a:solidFill>
              <a:schemeClr val="tx1"/>
            </a:solidFill>
            <a:prstDash val="sysDot"/>
            <a:round/>
            <a:headEnd type="none" w="med" len="med"/>
            <a:tailEnd type="none" w="med" len="med"/>
          </a:ln>
          <a:effectLst/>
        </p:spPr>
      </p:cxnSp>
      <p:sp>
        <p:nvSpPr>
          <p:cNvPr id="90" name="ZoneTexte 89"/>
          <p:cNvSpPr txBox="1"/>
          <p:nvPr/>
        </p:nvSpPr>
        <p:spPr>
          <a:xfrm>
            <a:off x="1642017" y="1364776"/>
            <a:ext cx="787333" cy="307777"/>
          </a:xfrm>
          <a:prstGeom prst="rect">
            <a:avLst/>
          </a:prstGeom>
          <a:noFill/>
        </p:spPr>
        <p:txBody>
          <a:bodyPr wrap="square" rtlCol="0">
            <a:spAutoFit/>
          </a:bodyPr>
          <a:lstStyle/>
          <a:p>
            <a:r>
              <a:rPr lang="en-US" sz="1400" dirty="0" smtClean="0">
                <a:solidFill>
                  <a:schemeClr val="tx1">
                    <a:lumMod val="50000"/>
                  </a:schemeClr>
                </a:solidFill>
              </a:rPr>
              <a:t>2000</a:t>
            </a:r>
            <a:endParaRPr lang="en-US" sz="1400" dirty="0">
              <a:solidFill>
                <a:schemeClr val="tx1">
                  <a:lumMod val="50000"/>
                </a:schemeClr>
              </a:solidFill>
            </a:endParaRPr>
          </a:p>
        </p:txBody>
      </p:sp>
      <p:cxnSp>
        <p:nvCxnSpPr>
          <p:cNvPr id="91" name="Connecteur droit 90"/>
          <p:cNvCxnSpPr/>
          <p:nvPr/>
        </p:nvCxnSpPr>
        <p:spPr bwMode="auto">
          <a:xfrm flipH="1">
            <a:off x="4672719" y="1726774"/>
            <a:ext cx="22954" cy="3802057"/>
          </a:xfrm>
          <a:prstGeom prst="line">
            <a:avLst/>
          </a:prstGeom>
          <a:noFill/>
          <a:ln w="9525" cap="flat" cmpd="sng" algn="ctr">
            <a:solidFill>
              <a:schemeClr val="tx1"/>
            </a:solidFill>
            <a:prstDash val="sysDot"/>
            <a:round/>
            <a:headEnd type="none" w="med" len="med"/>
            <a:tailEnd type="none" w="med" len="med"/>
          </a:ln>
          <a:effectLst/>
        </p:spPr>
      </p:cxnSp>
      <p:sp>
        <p:nvSpPr>
          <p:cNvPr id="92" name="ZoneTexte 91"/>
          <p:cNvSpPr txBox="1"/>
          <p:nvPr/>
        </p:nvSpPr>
        <p:spPr>
          <a:xfrm>
            <a:off x="4394711" y="1367753"/>
            <a:ext cx="787333" cy="307777"/>
          </a:xfrm>
          <a:prstGeom prst="rect">
            <a:avLst/>
          </a:prstGeom>
          <a:noFill/>
        </p:spPr>
        <p:txBody>
          <a:bodyPr wrap="square" rtlCol="0">
            <a:spAutoFit/>
          </a:bodyPr>
          <a:lstStyle/>
          <a:p>
            <a:r>
              <a:rPr lang="en-US" sz="1400" dirty="0" smtClean="0">
                <a:solidFill>
                  <a:schemeClr val="tx1">
                    <a:lumMod val="50000"/>
                  </a:schemeClr>
                </a:solidFill>
              </a:rPr>
              <a:t>2014</a:t>
            </a:r>
            <a:endParaRPr lang="en-US" sz="1400" dirty="0">
              <a:solidFill>
                <a:schemeClr val="tx1">
                  <a:lumMod val="50000"/>
                </a:schemeClr>
              </a:solidFill>
            </a:endParaRPr>
          </a:p>
        </p:txBody>
      </p:sp>
      <p:sp>
        <p:nvSpPr>
          <p:cNvPr id="93" name="ZoneTexte 92"/>
          <p:cNvSpPr txBox="1"/>
          <p:nvPr/>
        </p:nvSpPr>
        <p:spPr>
          <a:xfrm>
            <a:off x="8518554" y="1400401"/>
            <a:ext cx="708051" cy="307777"/>
          </a:xfrm>
          <a:prstGeom prst="rect">
            <a:avLst/>
          </a:prstGeom>
          <a:noFill/>
        </p:spPr>
        <p:txBody>
          <a:bodyPr wrap="square" rtlCol="0">
            <a:spAutoFit/>
          </a:bodyPr>
          <a:lstStyle/>
          <a:p>
            <a:r>
              <a:rPr lang="en-US" sz="1400" dirty="0" smtClean="0">
                <a:solidFill>
                  <a:schemeClr val="tx1">
                    <a:lumMod val="50000"/>
                  </a:schemeClr>
                </a:solidFill>
              </a:rPr>
              <a:t>Year </a:t>
            </a:r>
            <a:endParaRPr lang="en-US" sz="1400" dirty="0">
              <a:solidFill>
                <a:schemeClr val="tx1">
                  <a:lumMod val="50000"/>
                </a:schemeClr>
              </a:solidFill>
            </a:endParaRPr>
          </a:p>
        </p:txBody>
      </p:sp>
      <p:sp>
        <p:nvSpPr>
          <p:cNvPr id="94" name="ZoneTexte 93"/>
          <p:cNvSpPr txBox="1"/>
          <p:nvPr/>
        </p:nvSpPr>
        <p:spPr>
          <a:xfrm>
            <a:off x="346242" y="1289081"/>
            <a:ext cx="872519" cy="461665"/>
          </a:xfrm>
          <a:prstGeom prst="rect">
            <a:avLst/>
          </a:prstGeom>
          <a:noFill/>
        </p:spPr>
        <p:txBody>
          <a:bodyPr wrap="square" rtlCol="0">
            <a:spAutoFit/>
          </a:bodyPr>
          <a:lstStyle/>
          <a:p>
            <a:r>
              <a:rPr lang="en-US" sz="1200" dirty="0" smtClean="0">
                <a:solidFill>
                  <a:schemeClr val="tx1">
                    <a:lumMod val="50000"/>
                  </a:schemeClr>
                </a:solidFill>
              </a:rPr>
              <a:t>Data rate (</a:t>
            </a:r>
            <a:r>
              <a:rPr lang="en-US" sz="1200" dirty="0" err="1" smtClean="0">
                <a:solidFill>
                  <a:schemeClr val="tx1">
                    <a:lumMod val="50000"/>
                  </a:schemeClr>
                </a:solidFill>
              </a:rPr>
              <a:t>Mbits</a:t>
            </a:r>
            <a:r>
              <a:rPr lang="en-US" sz="1200" dirty="0" smtClean="0">
                <a:solidFill>
                  <a:schemeClr val="tx1">
                    <a:lumMod val="50000"/>
                  </a:schemeClr>
                </a:solidFill>
              </a:rPr>
              <a:t>/s</a:t>
            </a:r>
            <a:endParaRPr lang="en-US" sz="1200" dirty="0">
              <a:solidFill>
                <a:schemeClr val="tx1">
                  <a:lumMod val="50000"/>
                </a:schemeClr>
              </a:solidFill>
            </a:endParaRPr>
          </a:p>
        </p:txBody>
      </p:sp>
      <p:sp>
        <p:nvSpPr>
          <p:cNvPr id="95" name="ZoneTexte 94"/>
          <p:cNvSpPr txBox="1"/>
          <p:nvPr/>
        </p:nvSpPr>
        <p:spPr>
          <a:xfrm>
            <a:off x="5646064" y="3046749"/>
            <a:ext cx="784830" cy="2481487"/>
          </a:xfrm>
          <a:prstGeom prst="rect">
            <a:avLst/>
          </a:prstGeom>
          <a:ln/>
        </p:spPr>
        <p:style>
          <a:lnRef idx="0">
            <a:schemeClr val="accent3"/>
          </a:lnRef>
          <a:fillRef idx="3">
            <a:schemeClr val="accent3"/>
          </a:fillRef>
          <a:effectRef idx="3">
            <a:schemeClr val="accent3"/>
          </a:effectRef>
          <a:fontRef idx="minor">
            <a:schemeClr val="lt1"/>
          </a:fontRef>
        </p:style>
        <p:txBody>
          <a:bodyPr vert="vert270" wrap="square" rtlCol="0">
            <a:spAutoFit/>
          </a:bodyPr>
          <a:lstStyle/>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r>
              <a:rPr lang="en-US" sz="300" dirty="0" smtClean="0">
                <a:solidFill>
                  <a:schemeClr val="tx1">
                    <a:lumMod val="50000"/>
                  </a:schemeClr>
                </a:solidFill>
              </a:rPr>
              <a:t>A</a:t>
            </a:r>
            <a:endParaRPr lang="en-US" sz="300" dirty="0">
              <a:solidFill>
                <a:schemeClr val="tx1">
                  <a:lumMod val="50000"/>
                </a:schemeClr>
              </a:solidFill>
            </a:endParaRPr>
          </a:p>
        </p:txBody>
      </p:sp>
      <p:sp>
        <p:nvSpPr>
          <p:cNvPr id="96" name="ZoneTexte 95"/>
          <p:cNvSpPr txBox="1"/>
          <p:nvPr/>
        </p:nvSpPr>
        <p:spPr>
          <a:xfrm>
            <a:off x="5473374" y="5554061"/>
            <a:ext cx="1096775" cy="461665"/>
          </a:xfrm>
          <a:prstGeom prst="rect">
            <a:avLst/>
          </a:prstGeom>
          <a:noFill/>
        </p:spPr>
        <p:txBody>
          <a:bodyPr wrap="none" rtlCol="0">
            <a:spAutoFit/>
          </a:bodyPr>
          <a:lstStyle/>
          <a:p>
            <a:pPr algn="ctr"/>
            <a:r>
              <a:rPr lang="en-US" sz="1200" b="1" dirty="0" smtClean="0">
                <a:solidFill>
                  <a:schemeClr val="tx1">
                    <a:lumMod val="50000"/>
                  </a:schemeClr>
                </a:solidFill>
              </a:rPr>
              <a:t>SA NEO</a:t>
            </a:r>
          </a:p>
          <a:p>
            <a:pPr algn="ctr"/>
            <a:r>
              <a:rPr lang="en-US" sz="1200" b="1" dirty="0" smtClean="0">
                <a:solidFill>
                  <a:schemeClr val="tx1">
                    <a:lumMod val="50000"/>
                  </a:schemeClr>
                </a:solidFill>
              </a:rPr>
              <a:t>2014 to 2016</a:t>
            </a:r>
            <a:endParaRPr lang="en-US" sz="1200" b="1" dirty="0">
              <a:solidFill>
                <a:schemeClr val="tx1">
                  <a:lumMod val="50000"/>
                </a:schemeClr>
              </a:solidFill>
            </a:endParaRPr>
          </a:p>
        </p:txBody>
      </p:sp>
      <p:cxnSp>
        <p:nvCxnSpPr>
          <p:cNvPr id="101" name="Connecteur droit 100"/>
          <p:cNvCxnSpPr/>
          <p:nvPr/>
        </p:nvCxnSpPr>
        <p:spPr bwMode="auto">
          <a:xfrm>
            <a:off x="1137227" y="3519486"/>
            <a:ext cx="3250660" cy="0"/>
          </a:xfrm>
          <a:prstGeom prst="line">
            <a:avLst/>
          </a:prstGeom>
          <a:noFill/>
          <a:ln w="9525" cap="flat" cmpd="sng" algn="ctr">
            <a:solidFill>
              <a:schemeClr val="tx1"/>
            </a:solidFill>
            <a:prstDash val="sysDash"/>
            <a:round/>
            <a:headEnd type="none" w="med" len="med"/>
            <a:tailEnd type="none" w="med" len="med"/>
          </a:ln>
          <a:effectLst/>
        </p:spPr>
      </p:cxnSp>
      <p:cxnSp>
        <p:nvCxnSpPr>
          <p:cNvPr id="103" name="Connecteur droit 102"/>
          <p:cNvCxnSpPr/>
          <p:nvPr/>
        </p:nvCxnSpPr>
        <p:spPr bwMode="auto">
          <a:xfrm>
            <a:off x="1139499" y="3037254"/>
            <a:ext cx="4506565" cy="14246"/>
          </a:xfrm>
          <a:prstGeom prst="line">
            <a:avLst/>
          </a:prstGeom>
          <a:noFill/>
          <a:ln w="9525" cap="flat" cmpd="sng" algn="ctr">
            <a:solidFill>
              <a:schemeClr val="tx1"/>
            </a:solidFill>
            <a:prstDash val="sysDash"/>
            <a:round/>
            <a:headEnd type="none" w="med" len="med"/>
            <a:tailEnd type="none" w="med" len="med"/>
          </a:ln>
          <a:effectLst/>
        </p:spPr>
      </p:cxnSp>
      <p:sp>
        <p:nvSpPr>
          <p:cNvPr id="105" name="ZoneTexte 104"/>
          <p:cNvSpPr txBox="1"/>
          <p:nvPr/>
        </p:nvSpPr>
        <p:spPr>
          <a:xfrm>
            <a:off x="6931248" y="2533699"/>
            <a:ext cx="784830" cy="2996810"/>
          </a:xfrm>
          <a:prstGeom prst="rect">
            <a:avLst/>
          </a:prstGeom>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endParaRPr lang="en-US" sz="300" dirty="0" smtClean="0">
              <a:solidFill>
                <a:schemeClr val="tx1">
                  <a:lumMod val="50000"/>
                </a:schemeClr>
              </a:solidFill>
            </a:endParaRPr>
          </a:p>
          <a:p>
            <a:endParaRPr lang="en-US" sz="300" dirty="0">
              <a:solidFill>
                <a:schemeClr val="tx1">
                  <a:lumMod val="50000"/>
                </a:schemeClr>
              </a:solidFill>
            </a:endParaRPr>
          </a:p>
          <a:p>
            <a:r>
              <a:rPr lang="en-US" sz="300" dirty="0" smtClean="0">
                <a:solidFill>
                  <a:schemeClr val="tx1">
                    <a:lumMod val="50000"/>
                  </a:schemeClr>
                </a:solidFill>
              </a:rPr>
              <a:t>A</a:t>
            </a:r>
            <a:endParaRPr lang="en-US" sz="300" dirty="0">
              <a:solidFill>
                <a:schemeClr val="tx1">
                  <a:lumMod val="50000"/>
                </a:schemeClr>
              </a:solidFill>
            </a:endParaRPr>
          </a:p>
        </p:txBody>
      </p:sp>
      <p:sp>
        <p:nvSpPr>
          <p:cNvPr id="106" name="ZoneTexte 105"/>
          <p:cNvSpPr txBox="1"/>
          <p:nvPr/>
        </p:nvSpPr>
        <p:spPr>
          <a:xfrm>
            <a:off x="6901942" y="5556333"/>
            <a:ext cx="952505" cy="461665"/>
          </a:xfrm>
          <a:prstGeom prst="rect">
            <a:avLst/>
          </a:prstGeom>
          <a:noFill/>
        </p:spPr>
        <p:txBody>
          <a:bodyPr wrap="none" rtlCol="0">
            <a:spAutoFit/>
          </a:bodyPr>
          <a:lstStyle/>
          <a:p>
            <a:pPr algn="ctr"/>
            <a:r>
              <a:rPr lang="en-US" sz="1200" b="1" dirty="0" smtClean="0">
                <a:solidFill>
                  <a:schemeClr val="tx1">
                    <a:lumMod val="50000"/>
                  </a:schemeClr>
                </a:solidFill>
              </a:rPr>
              <a:t>A350-1000</a:t>
            </a:r>
          </a:p>
          <a:p>
            <a:pPr algn="ctr"/>
            <a:r>
              <a:rPr lang="en-US" sz="1200" b="1" dirty="0" smtClean="0">
                <a:solidFill>
                  <a:schemeClr val="tx1">
                    <a:lumMod val="50000"/>
                  </a:schemeClr>
                </a:solidFill>
              </a:rPr>
              <a:t>From 2016</a:t>
            </a:r>
            <a:endParaRPr lang="en-US" sz="1200" b="1" dirty="0">
              <a:solidFill>
                <a:schemeClr val="tx1">
                  <a:lumMod val="50000"/>
                </a:schemeClr>
              </a:solidFill>
            </a:endParaRPr>
          </a:p>
        </p:txBody>
      </p:sp>
      <p:cxnSp>
        <p:nvCxnSpPr>
          <p:cNvPr id="108" name="Connecteur droit 107"/>
          <p:cNvCxnSpPr/>
          <p:nvPr/>
        </p:nvCxnSpPr>
        <p:spPr bwMode="auto">
          <a:xfrm>
            <a:off x="1141771" y="2534550"/>
            <a:ext cx="5789477" cy="14246"/>
          </a:xfrm>
          <a:prstGeom prst="line">
            <a:avLst/>
          </a:prstGeom>
          <a:noFill/>
          <a:ln w="9525" cap="flat" cmpd="sng" algn="ctr">
            <a:solidFill>
              <a:schemeClr val="tx1"/>
            </a:solidFill>
            <a:prstDash val="sysDash"/>
            <a:round/>
            <a:headEnd type="none" w="med" len="med"/>
            <a:tailEnd type="none" w="med" len="med"/>
          </a:ln>
          <a:effectLst/>
        </p:spPr>
      </p:cxnSp>
      <p:sp>
        <p:nvSpPr>
          <p:cNvPr id="110" name="Double flèche horizontale 109"/>
          <p:cNvSpPr/>
          <p:nvPr/>
        </p:nvSpPr>
        <p:spPr bwMode="auto">
          <a:xfrm>
            <a:off x="1134088" y="2038769"/>
            <a:ext cx="774538" cy="384995"/>
          </a:xfrm>
          <a:prstGeom prst="lef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lumMod val="50000"/>
                </a:schemeClr>
              </a:solidFill>
              <a:effectLst/>
              <a:latin typeface="Arial" charset="0"/>
            </a:endParaRPr>
          </a:p>
        </p:txBody>
      </p:sp>
      <p:sp>
        <p:nvSpPr>
          <p:cNvPr id="111" name="Double flèche horizontale 110"/>
          <p:cNvSpPr/>
          <p:nvPr/>
        </p:nvSpPr>
        <p:spPr bwMode="auto">
          <a:xfrm>
            <a:off x="1908626" y="1972904"/>
            <a:ext cx="2753817" cy="492992"/>
          </a:xfrm>
          <a:prstGeom prst="leftRigh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lumMod val="50000"/>
                </a:schemeClr>
              </a:solidFill>
              <a:effectLst/>
              <a:latin typeface="Arial" charset="0"/>
            </a:endParaRPr>
          </a:p>
        </p:txBody>
      </p:sp>
      <p:sp>
        <p:nvSpPr>
          <p:cNvPr id="112" name="Double flèche horizontale 111"/>
          <p:cNvSpPr/>
          <p:nvPr/>
        </p:nvSpPr>
        <p:spPr bwMode="auto">
          <a:xfrm>
            <a:off x="4717497" y="1934973"/>
            <a:ext cx="4294602" cy="530924"/>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smtClean="0">
              <a:ln>
                <a:noFill/>
              </a:ln>
              <a:solidFill>
                <a:schemeClr val="tx1">
                  <a:lumMod val="50000"/>
                </a:schemeClr>
              </a:solidFill>
              <a:effectLst/>
              <a:latin typeface="Arial" charset="0"/>
            </a:endParaRPr>
          </a:p>
        </p:txBody>
      </p:sp>
      <p:sp>
        <p:nvSpPr>
          <p:cNvPr id="84" name="ZoneTexte 83"/>
          <p:cNvSpPr txBox="1"/>
          <p:nvPr/>
        </p:nvSpPr>
        <p:spPr>
          <a:xfrm>
            <a:off x="2894716" y="2084901"/>
            <a:ext cx="738951" cy="276999"/>
          </a:xfrm>
          <a:prstGeom prst="rect">
            <a:avLst/>
          </a:prstGeom>
          <a:noFill/>
        </p:spPr>
        <p:txBody>
          <a:bodyPr wrap="square" rtlCol="0">
            <a:spAutoFit/>
          </a:bodyPr>
          <a:lstStyle/>
          <a:p>
            <a:r>
              <a:rPr lang="en-US" sz="1200" dirty="0" smtClean="0">
                <a:solidFill>
                  <a:schemeClr val="tx1">
                    <a:lumMod val="50000"/>
                  </a:schemeClr>
                </a:solidFill>
              </a:rPr>
              <a:t> S Band </a:t>
            </a:r>
            <a:endParaRPr lang="en-US" sz="1200" dirty="0">
              <a:solidFill>
                <a:schemeClr val="tx1">
                  <a:lumMod val="50000"/>
                </a:schemeClr>
              </a:solidFill>
            </a:endParaRPr>
          </a:p>
        </p:txBody>
      </p:sp>
      <p:sp>
        <p:nvSpPr>
          <p:cNvPr id="83" name="ZoneTexte 82"/>
          <p:cNvSpPr txBox="1"/>
          <p:nvPr/>
        </p:nvSpPr>
        <p:spPr>
          <a:xfrm>
            <a:off x="1194330" y="2099273"/>
            <a:ext cx="738951" cy="276999"/>
          </a:xfrm>
          <a:prstGeom prst="rect">
            <a:avLst/>
          </a:prstGeom>
          <a:noFill/>
        </p:spPr>
        <p:txBody>
          <a:bodyPr wrap="square" rtlCol="0">
            <a:spAutoFit/>
          </a:bodyPr>
          <a:lstStyle/>
          <a:p>
            <a:r>
              <a:rPr lang="en-US" sz="1200" dirty="0" smtClean="0">
                <a:solidFill>
                  <a:schemeClr val="tx1">
                    <a:lumMod val="50000"/>
                  </a:schemeClr>
                </a:solidFill>
              </a:rPr>
              <a:t>L Band </a:t>
            </a:r>
            <a:endParaRPr lang="en-US" sz="1200" dirty="0">
              <a:solidFill>
                <a:schemeClr val="tx1">
                  <a:lumMod val="50000"/>
                </a:schemeClr>
              </a:solidFill>
            </a:endParaRPr>
          </a:p>
        </p:txBody>
      </p:sp>
      <p:sp>
        <p:nvSpPr>
          <p:cNvPr id="86" name="ZoneTexte 85"/>
          <p:cNvSpPr txBox="1"/>
          <p:nvPr/>
        </p:nvSpPr>
        <p:spPr>
          <a:xfrm>
            <a:off x="6310674" y="2087942"/>
            <a:ext cx="738951" cy="276999"/>
          </a:xfrm>
          <a:prstGeom prst="rect">
            <a:avLst/>
          </a:prstGeom>
          <a:noFill/>
        </p:spPr>
        <p:txBody>
          <a:bodyPr wrap="square" rtlCol="0">
            <a:spAutoFit/>
          </a:bodyPr>
          <a:lstStyle/>
          <a:p>
            <a:r>
              <a:rPr lang="en-US" sz="1200" dirty="0" smtClean="0">
                <a:solidFill>
                  <a:schemeClr val="tx1">
                    <a:lumMod val="50000"/>
                  </a:schemeClr>
                </a:solidFill>
              </a:rPr>
              <a:t> C Band </a:t>
            </a:r>
            <a:endParaRPr lang="en-US" sz="1200" dirty="0">
              <a:solidFill>
                <a:schemeClr val="tx1">
                  <a:lumMod val="50000"/>
                </a:schemeClr>
              </a:solidFill>
            </a:endParaRPr>
          </a:p>
        </p:txBody>
      </p:sp>
      <p:sp>
        <p:nvSpPr>
          <p:cNvPr id="2" name="Espace réservé du numéro de diapositive 1"/>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a:t>
            </a:fld>
            <a:endParaRPr lang="en-GB" noProof="1"/>
          </a:p>
        </p:txBody>
      </p:sp>
    </p:spTree>
    <p:extLst>
      <p:ext uri="{BB962C8B-B14F-4D97-AF65-F5344CB8AC3E}">
        <p14:creationId xmlns:p14="http://schemas.microsoft.com/office/powerpoint/2010/main" val="200910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 Band </a:t>
            </a:r>
            <a:r>
              <a:rPr lang="en-US" dirty="0" smtClean="0"/>
              <a:t>achievements</a:t>
            </a:r>
            <a:endParaRPr lang="en-US" dirty="0"/>
          </a:p>
        </p:txBody>
      </p:sp>
      <p:sp>
        <p:nvSpPr>
          <p:cNvPr id="3" name="Espace réservé du contenu 2"/>
          <p:cNvSpPr>
            <a:spLocks noGrp="1"/>
          </p:cNvSpPr>
          <p:nvPr>
            <p:ph idx="1"/>
          </p:nvPr>
        </p:nvSpPr>
        <p:spPr>
          <a:xfrm>
            <a:off x="252414" y="985374"/>
            <a:ext cx="8629648" cy="5396376"/>
          </a:xfrm>
        </p:spPr>
        <p:txBody>
          <a:bodyPr/>
          <a:lstStyle/>
          <a:p>
            <a:r>
              <a:rPr lang="en-US" sz="2400" dirty="0" smtClean="0"/>
              <a:t>Same performance compared to S-Band Telemetry :</a:t>
            </a:r>
          </a:p>
          <a:p>
            <a:pPr lvl="1"/>
            <a:r>
              <a:rPr lang="en-US" sz="2200" dirty="0" smtClean="0"/>
              <a:t>Quality of transmission : QEF</a:t>
            </a:r>
          </a:p>
          <a:p>
            <a:pPr lvl="1"/>
            <a:r>
              <a:rPr lang="en-US" sz="2200" dirty="0" smtClean="0"/>
              <a:t>Same Coverage area </a:t>
            </a:r>
          </a:p>
          <a:p>
            <a:pPr lvl="1"/>
            <a:r>
              <a:rPr lang="en-US" sz="2200" dirty="0" smtClean="0"/>
              <a:t>Antenna tracking </a:t>
            </a:r>
          </a:p>
          <a:p>
            <a:pPr lvl="1"/>
            <a:r>
              <a:rPr lang="en-US" sz="2200" dirty="0" smtClean="0"/>
              <a:t>Data repatriation from antenna to Telemetry center </a:t>
            </a:r>
          </a:p>
          <a:p>
            <a:endParaRPr lang="en-US" sz="2200" dirty="0" smtClean="0"/>
          </a:p>
          <a:p>
            <a:r>
              <a:rPr lang="en-US" sz="2200" dirty="0" smtClean="0"/>
              <a:t>Operational </a:t>
            </a:r>
            <a:r>
              <a:rPr lang="en-US" sz="2200" dirty="0"/>
              <a:t>reliability :</a:t>
            </a:r>
            <a:r>
              <a:rPr lang="en-US" sz="2200" b="1" dirty="0">
                <a:solidFill>
                  <a:srgbClr val="00B050"/>
                </a:solidFill>
              </a:rPr>
              <a:t>98,5 %</a:t>
            </a:r>
          </a:p>
          <a:p>
            <a:pPr lvl="1"/>
            <a:r>
              <a:rPr lang="en-US" dirty="0"/>
              <a:t>Equal compared to S-Band Telemetry </a:t>
            </a:r>
          </a:p>
          <a:p>
            <a:pPr marL="288000" lvl="1" indent="0">
              <a:buNone/>
            </a:pPr>
            <a:endParaRPr lang="en-US" sz="2200" dirty="0" smtClean="0"/>
          </a:p>
          <a:p>
            <a:r>
              <a:rPr lang="en-US" sz="2400" dirty="0" smtClean="0"/>
              <a:t>Data rate x 2,5 :</a:t>
            </a:r>
          </a:p>
          <a:p>
            <a:pPr lvl="1"/>
            <a:r>
              <a:rPr lang="en-US" sz="2200" dirty="0" smtClean="0"/>
              <a:t>Answer to real need for 1</a:t>
            </a:r>
            <a:r>
              <a:rPr lang="en-US" sz="2200" baseline="30000" dirty="0" smtClean="0"/>
              <a:t>st</a:t>
            </a:r>
            <a:r>
              <a:rPr lang="en-US" sz="2200" dirty="0" smtClean="0"/>
              <a:t> flight configuration</a:t>
            </a:r>
          </a:p>
          <a:p>
            <a:pPr lvl="1"/>
            <a:r>
              <a:rPr lang="en-US" sz="2200" dirty="0" smtClean="0"/>
              <a:t>Possibility to increase video quality </a:t>
            </a:r>
          </a:p>
          <a:p>
            <a:pPr marL="288000" lvl="1" indent="0">
              <a:buNone/>
            </a:pPr>
            <a:endParaRPr lang="en-US" sz="2200" dirty="0" smtClean="0"/>
          </a:p>
          <a:p>
            <a:pPr lvl="1"/>
            <a:endParaRPr lang="en-US" sz="2200" dirty="0" smtClean="0"/>
          </a:p>
          <a:p>
            <a:pPr marL="0" indent="0">
              <a:buNone/>
            </a:pPr>
            <a:endParaRPr lang="en-US" sz="2400" dirty="0"/>
          </a:p>
        </p:txBody>
      </p:sp>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sp>
        <p:nvSpPr>
          <p:cNvPr id="5" name="Espace réservé du numéro de diapositive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6</a:t>
            </a:fld>
            <a:endParaRPr lang="en-GB" noProof="1"/>
          </a:p>
        </p:txBody>
      </p:sp>
      <p:pic>
        <p:nvPicPr>
          <p:cNvPr id="1026" name="Picture 2" descr="https://encrypted-tbn0.gstatic.com/images?q=tbn:ANd9GcTYy5U2zas2XmO6IbwgBQRvoS6OP_ELMNuwoC9plmNmXAanjkVZV9MR5c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574" y="1200458"/>
            <a:ext cx="1729117" cy="152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4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4393868" y="1196468"/>
            <a:ext cx="4678878" cy="3009061"/>
            <a:chOff x="-2" y="868222"/>
            <a:chExt cx="9153935" cy="5729428"/>
          </a:xfrm>
        </p:grpSpPr>
        <p:pic>
          <p:nvPicPr>
            <p:cNvPr id="8" name="Picture 5" descr="C:\Temp\$$_CB9F\138776-A380 IN FLIGHT AT LE BOUR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988" y="3498313"/>
              <a:ext cx="4444012" cy="3081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Temp\$$_5039\176204-A320neo CFM TAKE OFF - FIRST F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3309822"/>
              <a:ext cx="4762005" cy="3287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Temp\$$_A0B9\156811-A350 MSN2 TAKE OFF TO McKINLEY FLORID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39"/>
            <a:stretch/>
          </p:blipFill>
          <p:spPr bwMode="auto">
            <a:xfrm>
              <a:off x="4485333" y="868222"/>
              <a:ext cx="4668600" cy="2908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Temp\$$_3402\132964-FIRST FLIGHT A400M FRENCH AIR FORC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469" b="12590"/>
            <a:stretch/>
          </p:blipFill>
          <p:spPr bwMode="auto">
            <a:xfrm>
              <a:off x="0" y="868223"/>
              <a:ext cx="4733170" cy="290813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title"/>
          </p:nvPr>
        </p:nvSpPr>
        <p:spPr/>
        <p:txBody>
          <a:bodyPr/>
          <a:lstStyle/>
          <a:p>
            <a:r>
              <a:rPr lang="en-US" dirty="0"/>
              <a:t>C Band </a:t>
            </a:r>
            <a:r>
              <a:rPr lang="en-US" dirty="0" smtClean="0"/>
              <a:t>achievements</a:t>
            </a:r>
            <a:endParaRPr lang="en-US" dirty="0"/>
          </a:p>
        </p:txBody>
      </p:sp>
      <p:sp>
        <p:nvSpPr>
          <p:cNvPr id="3" name="Espace réservé du contenu 2"/>
          <p:cNvSpPr>
            <a:spLocks noGrp="1"/>
          </p:cNvSpPr>
          <p:nvPr>
            <p:ph idx="1"/>
          </p:nvPr>
        </p:nvSpPr>
        <p:spPr>
          <a:xfrm>
            <a:off x="79045" y="1100940"/>
            <a:ext cx="8629648" cy="1918917"/>
          </a:xfrm>
        </p:spPr>
        <p:txBody>
          <a:bodyPr/>
          <a:lstStyle/>
          <a:p>
            <a:pPr marL="0" indent="0">
              <a:buNone/>
            </a:pPr>
            <a:r>
              <a:rPr lang="en-US" sz="2400" dirty="0" smtClean="0">
                <a:solidFill>
                  <a:schemeClr val="tx1">
                    <a:lumMod val="50000"/>
                  </a:schemeClr>
                </a:solidFill>
              </a:rPr>
              <a:t>From Jan 2014 to June 2015 </a:t>
            </a:r>
          </a:p>
          <a:p>
            <a:pPr lvl="1">
              <a:buFont typeface="Wingdings" panose="05000000000000000000" pitchFamily="2" charset="2"/>
              <a:buChar char="ü"/>
            </a:pPr>
            <a:r>
              <a:rPr lang="en-US" sz="2000" dirty="0" smtClean="0">
                <a:solidFill>
                  <a:schemeClr val="tx1">
                    <a:lumMod val="50000"/>
                  </a:schemeClr>
                </a:solidFill>
              </a:rPr>
              <a:t>943 tests followed up on C-Band </a:t>
            </a:r>
          </a:p>
          <a:p>
            <a:pPr lvl="1">
              <a:buFont typeface="Wingdings" panose="05000000000000000000" pitchFamily="2" charset="2"/>
              <a:buChar char="ü"/>
            </a:pPr>
            <a:r>
              <a:rPr lang="en-US" sz="2000" dirty="0" smtClean="0">
                <a:solidFill>
                  <a:schemeClr val="tx1">
                    <a:lumMod val="50000"/>
                  </a:schemeClr>
                </a:solidFill>
              </a:rPr>
              <a:t>4092 hours</a:t>
            </a:r>
            <a:endParaRPr lang="en-US" sz="2000" dirty="0">
              <a:solidFill>
                <a:schemeClr val="tx1">
                  <a:lumMod val="50000"/>
                </a:schemeClr>
              </a:solidFill>
            </a:endParaRPr>
          </a:p>
          <a:p>
            <a:pPr lvl="1">
              <a:buFont typeface="Wingdings" panose="05000000000000000000" pitchFamily="2" charset="2"/>
              <a:buChar char="ü"/>
            </a:pPr>
            <a:r>
              <a:rPr lang="en-US" sz="2000" dirty="0" smtClean="0">
                <a:solidFill>
                  <a:schemeClr val="tx1">
                    <a:lumMod val="50000"/>
                  </a:schemeClr>
                </a:solidFill>
              </a:rPr>
              <a:t>On 12 different A/Cs</a:t>
            </a:r>
            <a:endParaRPr lang="en-US" sz="2400" dirty="0">
              <a:solidFill>
                <a:schemeClr val="tx1">
                  <a:lumMod val="50000"/>
                </a:schemeClr>
              </a:solidFill>
            </a:endParaRPr>
          </a:p>
          <a:p>
            <a:pPr lvl="1"/>
            <a:endParaRPr lang="en-US" sz="2000" dirty="0" smtClean="0">
              <a:solidFill>
                <a:schemeClr val="tx1">
                  <a:lumMod val="50000"/>
                </a:schemeClr>
              </a:solidFill>
            </a:endParaRPr>
          </a:p>
          <a:p>
            <a:pPr marL="0" indent="0">
              <a:buNone/>
            </a:pPr>
            <a:endParaRPr lang="en-US" sz="2400" dirty="0">
              <a:solidFill>
                <a:schemeClr val="tx1">
                  <a:lumMod val="50000"/>
                </a:schemeClr>
              </a:solidFill>
            </a:endParaRPr>
          </a:p>
          <a:p>
            <a:endParaRPr lang="en-US" sz="2400" dirty="0">
              <a:solidFill>
                <a:schemeClr val="tx1">
                  <a:lumMod val="50000"/>
                </a:schemeClr>
              </a:solidFill>
            </a:endParaRPr>
          </a:p>
        </p:txBody>
      </p:sp>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sp>
        <p:nvSpPr>
          <p:cNvPr id="5" name="Espace réservé du numéro de diapositive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7</a:t>
            </a:fld>
            <a:endParaRPr lang="en-GB" noProof="1"/>
          </a:p>
        </p:txBody>
      </p:sp>
      <p:sp>
        <p:nvSpPr>
          <p:cNvPr id="11" name="Rectangle 10"/>
          <p:cNvSpPr/>
          <p:nvPr/>
        </p:nvSpPr>
        <p:spPr>
          <a:xfrm>
            <a:off x="415635" y="4644916"/>
            <a:ext cx="7065819" cy="1200329"/>
          </a:xfrm>
          <a:prstGeom prst="rect">
            <a:avLst/>
          </a:prstGeom>
        </p:spPr>
        <p:txBody>
          <a:bodyPr wrap="square">
            <a:spAutoFit/>
          </a:bodyPr>
          <a:lstStyle/>
          <a:p>
            <a:pPr marL="342900" indent="-342900">
              <a:buFont typeface="Wingdings" panose="05000000000000000000" pitchFamily="2" charset="2"/>
              <a:buChar char=""/>
            </a:pPr>
            <a:r>
              <a:rPr lang="en-US" sz="2400" spc="-20" dirty="0">
                <a:solidFill>
                  <a:schemeClr val="tx1">
                    <a:lumMod val="50000"/>
                  </a:schemeClr>
                </a:solidFill>
                <a:latin typeface="+mn-lt"/>
              </a:rPr>
              <a:t>TC A350 end of September 2015</a:t>
            </a:r>
          </a:p>
          <a:p>
            <a:pPr marL="630900" lvl="1" indent="-342900">
              <a:buFont typeface="Wingdings" panose="05000000000000000000" pitchFamily="2" charset="2"/>
              <a:buChar char=""/>
            </a:pPr>
            <a:endParaRPr lang="en-US" sz="2400" spc="-20" dirty="0">
              <a:solidFill>
                <a:schemeClr val="tx1">
                  <a:lumMod val="50000"/>
                </a:schemeClr>
              </a:solidFill>
              <a:latin typeface="+mn-lt"/>
            </a:endParaRPr>
          </a:p>
          <a:p>
            <a:pPr marL="342900" indent="-342900">
              <a:buFont typeface="Wingdings" panose="05000000000000000000" pitchFamily="2" charset="2"/>
              <a:buChar char=""/>
            </a:pPr>
            <a:r>
              <a:rPr lang="en-US" sz="2400" spc="-20" dirty="0">
                <a:solidFill>
                  <a:schemeClr val="tx1">
                    <a:lumMod val="50000"/>
                  </a:schemeClr>
                </a:solidFill>
                <a:latin typeface="+mn-lt"/>
              </a:rPr>
              <a:t>SA NEO  : 1st Program full C-band telemetry</a:t>
            </a:r>
          </a:p>
        </p:txBody>
      </p:sp>
    </p:spTree>
    <p:extLst>
      <p:ext uri="{BB962C8B-B14F-4D97-AF65-F5344CB8AC3E}">
        <p14:creationId xmlns:p14="http://schemas.microsoft.com/office/powerpoint/2010/main" val="39576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What’s next ?</a:t>
            </a:r>
            <a:endParaRPr lang="en-US" dirty="0"/>
          </a:p>
        </p:txBody>
      </p:sp>
      <p:sp>
        <p:nvSpPr>
          <p:cNvPr id="3" name="Espace réservé de la date 2"/>
          <p:cNvSpPr>
            <a:spLocks noGrp="1"/>
          </p:cNvSpPr>
          <p:nvPr>
            <p:ph type="dt" sz="half" idx="10"/>
          </p:nvPr>
        </p:nvSpPr>
        <p:spPr/>
        <p:txBody>
          <a:bodyPr/>
          <a:lstStyle/>
          <a:p>
            <a:pPr>
              <a:defRPr/>
            </a:pPr>
            <a:r>
              <a:rPr lang="fr-FR" noProof="0" smtClean="0"/>
              <a:t>June 2015</a:t>
            </a:r>
            <a:endParaRPr lang="en-GB" noProof="0"/>
          </a:p>
        </p:txBody>
      </p:sp>
      <p:sp>
        <p:nvSpPr>
          <p:cNvPr id="4" name="Espace réservé du numéro de diapositive 3"/>
          <p:cNvSpPr>
            <a:spLocks noGrp="1"/>
          </p:cNvSpPr>
          <p:nvPr>
            <p:ph type="sldNum" sz="quarter" idx="12"/>
          </p:nvPr>
        </p:nvSpPr>
        <p:spPr/>
        <p:txBody>
          <a:bodyPr/>
          <a:lstStyle/>
          <a:p>
            <a:pPr>
              <a:defRPr/>
            </a:pPr>
            <a:r>
              <a:rPr lang="en-GB" noProof="1" smtClean="0"/>
              <a:t>Page </a:t>
            </a:r>
            <a:fld id="{88964653-3594-43D6-B07B-9D599E8B2A12}" type="slidenum">
              <a:rPr lang="en-GB" noProof="1" smtClean="0"/>
              <a:pPr>
                <a:defRPr/>
              </a:pPr>
              <a:t>8</a:t>
            </a:fld>
            <a:endParaRPr lang="en-GB" noProof="1"/>
          </a:p>
        </p:txBody>
      </p:sp>
      <p:sp>
        <p:nvSpPr>
          <p:cNvPr id="32" name="Espace réservé du contenu 2"/>
          <p:cNvSpPr txBox="1">
            <a:spLocks/>
          </p:cNvSpPr>
          <p:nvPr/>
        </p:nvSpPr>
        <p:spPr>
          <a:xfrm>
            <a:off x="252413" y="1115999"/>
            <a:ext cx="8238443" cy="5112000"/>
          </a:xfrm>
          <a:prstGeom prst="rect">
            <a:avLst/>
          </a:prstGeom>
        </p:spPr>
        <p:txBody>
          <a:bodyPr/>
          <a:lst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a:buFont typeface="Wingdings" panose="05000000000000000000" pitchFamily="2" charset="2"/>
              <a:buChar char="ü"/>
            </a:pPr>
            <a:r>
              <a:rPr lang="en-GB" dirty="0" smtClean="0"/>
              <a:t>Continuous improvement :</a:t>
            </a:r>
          </a:p>
          <a:p>
            <a:pPr lvl="1"/>
            <a:r>
              <a:rPr lang="en-GB" dirty="0" smtClean="0"/>
              <a:t>Reliability</a:t>
            </a:r>
          </a:p>
          <a:p>
            <a:pPr lvl="1"/>
            <a:r>
              <a:rPr lang="en-GB" dirty="0" smtClean="0"/>
              <a:t>Answer new needs (wide band parameters more than 8000 samples/s, high video quality </a:t>
            </a:r>
            <a:r>
              <a:rPr lang="en-GB" dirty="0" err="1" smtClean="0"/>
              <a:t>etc</a:t>
            </a:r>
            <a:r>
              <a:rPr lang="en-GB" dirty="0" smtClean="0"/>
              <a:t> …)</a:t>
            </a:r>
          </a:p>
          <a:p>
            <a:pPr lvl="1">
              <a:buFont typeface="Wingdings" panose="05000000000000000000" pitchFamily="2" charset="2"/>
              <a:buChar char="ü"/>
            </a:pPr>
            <a:endParaRPr lang="en-GB" dirty="0" smtClean="0"/>
          </a:p>
          <a:p>
            <a:pPr>
              <a:buFont typeface="Wingdings" panose="05000000000000000000" pitchFamily="2" charset="2"/>
              <a:buChar char="ü"/>
            </a:pPr>
            <a:r>
              <a:rPr lang="en-GB" dirty="0" smtClean="0"/>
              <a:t>Support ATR for Clean Sky 2 flight test campaign</a:t>
            </a:r>
          </a:p>
          <a:p>
            <a:endParaRPr lang="fr-FR" dirty="0" smtClean="0"/>
          </a:p>
          <a:p>
            <a:endParaRPr lang="fr-FR" dirty="0"/>
          </a:p>
          <a:p>
            <a:endParaRPr lang="en-GB" dirty="0" smtClean="0"/>
          </a:p>
          <a:p>
            <a:pPr>
              <a:buFont typeface="Wingdings" panose="05000000000000000000" pitchFamily="2" charset="2"/>
              <a:buChar char="ü"/>
            </a:pPr>
            <a:r>
              <a:rPr lang="en-GB" dirty="0"/>
              <a:t> </a:t>
            </a:r>
            <a:r>
              <a:rPr lang="en-GB" dirty="0" smtClean="0"/>
              <a:t>Mobile telemetry antenna</a:t>
            </a:r>
          </a:p>
          <a:p>
            <a:pPr lvl="1"/>
            <a:r>
              <a:rPr lang="en-GB" dirty="0" smtClean="0"/>
              <a:t>Capacity to equip airport with reception means  for specific tests follow-up :</a:t>
            </a:r>
          </a:p>
          <a:p>
            <a:pPr lvl="2"/>
            <a:r>
              <a:rPr lang="en-GB" dirty="0" smtClean="0"/>
              <a:t>Paris-</a:t>
            </a:r>
            <a:r>
              <a:rPr lang="en-GB" dirty="0" err="1" smtClean="0"/>
              <a:t>Vatry</a:t>
            </a:r>
            <a:endParaRPr lang="en-GB" dirty="0" smtClean="0"/>
          </a:p>
          <a:p>
            <a:pPr lvl="2"/>
            <a:r>
              <a:rPr lang="en-GB" dirty="0" smtClean="0"/>
              <a:t>Perpignan</a:t>
            </a:r>
          </a:p>
          <a:p>
            <a:pPr marL="0" indent="0">
              <a:buNone/>
            </a:pPr>
            <a:endParaRPr lang="en-GB"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760" y="2553118"/>
            <a:ext cx="2930916" cy="1983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s://encrypted-tbn0.gstatic.com/images?q=tbn:ANd9GcQBA0Of8CfCsnnc9s89dxhxSkDXJzan8-NG3NXmOnMF1NwwYezyH_Y0e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51" y="899338"/>
            <a:ext cx="111442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414" y="287338"/>
            <a:ext cx="8640000" cy="612000"/>
          </a:xfrm>
        </p:spPr>
        <p:txBody>
          <a:bodyPr/>
          <a:lstStyle/>
          <a:p>
            <a:r>
              <a:rPr lang="en-US" dirty="0" smtClean="0"/>
              <a:t>Conclusion </a:t>
            </a:r>
            <a:endParaRPr lang="en-US" dirty="0"/>
          </a:p>
        </p:txBody>
      </p:sp>
      <p:sp>
        <p:nvSpPr>
          <p:cNvPr id="3" name="Espace réservé du contenu 2"/>
          <p:cNvSpPr>
            <a:spLocks noGrp="1"/>
          </p:cNvSpPr>
          <p:nvPr>
            <p:ph idx="1"/>
          </p:nvPr>
        </p:nvSpPr>
        <p:spPr>
          <a:xfrm>
            <a:off x="252414" y="1022236"/>
            <a:ext cx="8640000" cy="5112000"/>
          </a:xfrm>
        </p:spPr>
        <p:txBody>
          <a:bodyPr/>
          <a:lstStyle/>
          <a:p>
            <a:r>
              <a:rPr lang="en-US" sz="2400" dirty="0"/>
              <a:t>A long story and a human adventure </a:t>
            </a:r>
            <a:endParaRPr lang="en-US" sz="2400" dirty="0" smtClean="0"/>
          </a:p>
          <a:p>
            <a:endParaRPr lang="en-US" sz="2400" dirty="0"/>
          </a:p>
          <a:p>
            <a:r>
              <a:rPr lang="en-US" sz="2400" dirty="0" smtClean="0"/>
              <a:t>Thanks to all the contributors !</a:t>
            </a:r>
          </a:p>
          <a:p>
            <a:endParaRPr lang="en-US" sz="2400" dirty="0" smtClean="0"/>
          </a:p>
          <a:p>
            <a:pPr marL="0" indent="0">
              <a:buNone/>
            </a:pPr>
            <a:endParaRPr lang="en-US" sz="2400" dirty="0"/>
          </a:p>
          <a:p>
            <a:r>
              <a:rPr lang="en-US" sz="2200" dirty="0" smtClean="0"/>
              <a:t>AIRBUS was the 1</a:t>
            </a:r>
            <a:r>
              <a:rPr lang="en-US" sz="2200" baseline="30000" dirty="0" smtClean="0"/>
              <a:t>st</a:t>
            </a:r>
            <a:r>
              <a:rPr lang="en-US" sz="2200" dirty="0" smtClean="0"/>
              <a:t> user of C-Band for Telemetry </a:t>
            </a:r>
            <a:r>
              <a:rPr lang="en-US" sz="2200" dirty="0"/>
              <a:t>in the world </a:t>
            </a:r>
            <a:endParaRPr lang="en-US" sz="2200" dirty="0" smtClean="0"/>
          </a:p>
          <a:p>
            <a:endParaRPr lang="en-US" sz="2200" dirty="0" smtClean="0"/>
          </a:p>
          <a:p>
            <a:r>
              <a:rPr lang="en-US" sz="2200" dirty="0" smtClean="0"/>
              <a:t>It’s now our standard : we’ll continue to improve it !</a:t>
            </a:r>
          </a:p>
          <a:p>
            <a:pPr marL="288000" lvl="1" indent="0">
              <a:buNone/>
            </a:pPr>
            <a:endParaRPr lang="en-US" sz="2000" dirty="0" smtClean="0"/>
          </a:p>
          <a:p>
            <a:endParaRPr lang="en-US" sz="2400" dirty="0" smtClean="0"/>
          </a:p>
        </p:txBody>
      </p:sp>
      <p:sp>
        <p:nvSpPr>
          <p:cNvPr id="4" name="Espace réservé de la date 3"/>
          <p:cNvSpPr>
            <a:spLocks noGrp="1"/>
          </p:cNvSpPr>
          <p:nvPr>
            <p:ph type="dt" sz="half" idx="10"/>
          </p:nvPr>
        </p:nvSpPr>
        <p:spPr/>
        <p:txBody>
          <a:bodyPr/>
          <a:lstStyle/>
          <a:p>
            <a:pPr>
              <a:defRPr/>
            </a:pPr>
            <a:r>
              <a:rPr lang="fr-FR" noProof="1" smtClean="0"/>
              <a:t>June 2015</a:t>
            </a:r>
            <a:endParaRPr lang="en-GB" noProof="1"/>
          </a:p>
        </p:txBody>
      </p:sp>
      <p:sp>
        <p:nvSpPr>
          <p:cNvPr id="5" name="Espace réservé du numéro de diapositive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9</a:t>
            </a:fld>
            <a:endParaRPr lang="en-GB" noProof="1"/>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675" y="2086139"/>
            <a:ext cx="1479961" cy="90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18" y="1395537"/>
            <a:ext cx="203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340" y="1923987"/>
            <a:ext cx="12382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88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dscape 4:3 (english)">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FR_landscape_4-3_EN</Template>
  <TotalTime>0</TotalTime>
  <Words>727</Words>
  <Application>Microsoft Office PowerPoint</Application>
  <PresentationFormat>Affichage à l'écran (4:3)</PresentationFormat>
  <Paragraphs>252</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landscape 4:3 (english)</vt:lpstr>
      <vt:lpstr>C-Band for AIRBUS Telemetry : status and improvement</vt:lpstr>
      <vt:lpstr>Airbus Telemetry context </vt:lpstr>
      <vt:lpstr>C-Band Telemetry frequency </vt:lpstr>
      <vt:lpstr>C-Band channels for AIRBUS Telemetry</vt:lpstr>
      <vt:lpstr>Frequency for AAIRBUS telemetry </vt:lpstr>
      <vt:lpstr>C Band achievements</vt:lpstr>
      <vt:lpstr>C Band achievements</vt:lpstr>
      <vt:lpstr>What’s next ?</vt:lpstr>
      <vt:lpstr>Conclusion </vt:lpstr>
      <vt:lpstr> Telemetry in the future ?</vt:lpstr>
      <vt:lpstr>Présentation PowerPoint</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challenging development and the entry into service of C-Band Telemetry at AIRBUS test centre</dc:title>
  <dc:creator>FALGA, Luc</dc:creator>
  <cp:lastModifiedBy>FALGA, Luc</cp:lastModifiedBy>
  <cp:revision>73</cp:revision>
  <cp:lastPrinted>2002-07-31T12:44:26Z</cp:lastPrinted>
  <dcterms:created xsi:type="dcterms:W3CDTF">2014-05-26T11:18:43Z</dcterms:created>
  <dcterms:modified xsi:type="dcterms:W3CDTF">2015-06-09T20:10:14Z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_Doc_Type">
    <vt:lpwstr>PR</vt:lpwstr>
  </property>
  <property fmtid="{D5CDD505-2E9C-101B-9397-08002B2CF9AE}" pid="3" name="_AdHocReviewCycleID">
    <vt:i4>-641705368</vt:i4>
  </property>
  <property fmtid="{D5CDD505-2E9C-101B-9397-08002B2CF9AE}" pid="4" name="_NewReviewCycle">
    <vt:lpwstr/>
  </property>
  <property fmtid="{D5CDD505-2E9C-101B-9397-08002B2CF9AE}" pid="5" name="_EmailSubject">
    <vt:lpwstr>PPT</vt:lpwstr>
  </property>
  <property fmtid="{D5CDD505-2E9C-101B-9397-08002B2CF9AE}" pid="6" name="_AuthorEmail">
    <vt:lpwstr>Evelyne.Petersen@airbus.com</vt:lpwstr>
  </property>
  <property fmtid="{D5CDD505-2E9C-101B-9397-08002B2CF9AE}" pid="7" name="_AuthorEmailDisplayName">
    <vt:lpwstr>Petersen, Evelyne</vt:lpwstr>
  </property>
</Properties>
</file>