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9" d="100"/>
          <a:sy n="149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55838" y="4189413"/>
            <a:ext cx="4602162" cy="763587"/>
          </a:xfrm>
        </p:spPr>
        <p:txBody>
          <a:bodyPr anchor="t" anchorCtr="0"/>
          <a:lstStyle>
            <a:lvl1pPr marL="0" indent="0">
              <a:buFont typeface="Monotype Sorts" pitchFamily="2" charset="2"/>
              <a:buNone/>
              <a:defRPr b="0">
                <a:latin typeface="+mn-lt"/>
              </a:defRPr>
            </a:lvl1pPr>
          </a:lstStyle>
          <a:p>
            <a:r>
              <a:rPr lang="en-US" altLang="en-US" dirty="0" smtClean="0"/>
              <a:t>Click To Edit Master Subtitle Style</a:t>
            </a:r>
            <a:endParaRPr lang="en-US" alt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209800" y="2286000"/>
            <a:ext cx="6477000" cy="1143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800"/>
              </a:lnSpc>
              <a:defRPr sz="400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6611779"/>
            <a:ext cx="2970685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Approved for public release, distribution unlimited</a:t>
            </a:r>
            <a:endParaRPr lang="en-US" sz="1000" b="0" dirty="0"/>
          </a:p>
        </p:txBody>
      </p:sp>
      <p:pic>
        <p:nvPicPr>
          <p:cNvPr id="9" name="Picture 8" descr="ErnsTek Logo-Small.pi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554"/>
            <a:ext cx="1092200" cy="343446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55553" y="6629400"/>
            <a:ext cx="15953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600" b="0" dirty="0"/>
              <a:t>© </a:t>
            </a:r>
            <a:r>
              <a:rPr lang="en-US" altLang="en-US" sz="600" b="0" dirty="0" smtClean="0"/>
              <a:t>2010</a:t>
            </a:r>
            <a:r>
              <a:rPr lang="en-US" altLang="en-US" sz="600" b="0" baseline="0" dirty="0" smtClean="0"/>
              <a:t> ErnsTek LLC.  </a:t>
            </a:r>
            <a:r>
              <a:rPr lang="en-US" altLang="en-US" sz="600" b="0" dirty="0" smtClean="0"/>
              <a:t>All </a:t>
            </a:r>
            <a:r>
              <a:rPr lang="en-US" altLang="en-US" sz="600" b="0" dirty="0"/>
              <a:t>rights reserved.</a:t>
            </a:r>
            <a:endParaRPr lang="en-US" altLang="en-US" sz="700" b="0" dirty="0"/>
          </a:p>
        </p:txBody>
      </p:sp>
      <p:pic>
        <p:nvPicPr>
          <p:cNvPr id="12" name="Picture 576" descr="TRMC DOD SEAL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7000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432550" y="381000"/>
            <a:ext cx="1924050" cy="57991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381000"/>
            <a:ext cx="5619750" cy="5799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60400" y="381000"/>
            <a:ext cx="7696200" cy="5722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4008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84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3400"/>
              </a:lnSpc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24000"/>
            <a:ext cx="3771900" cy="46561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24000"/>
            <a:ext cx="3771900" cy="46561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90" y="1535113"/>
            <a:ext cx="38114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89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85800" y="2201862"/>
            <a:ext cx="3810000" cy="40465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201862"/>
            <a:ext cx="3886200" cy="40465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0083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5913" y="6400800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3" rIns="92064" bIns="46033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spcAft>
                <a:spcPct val="0"/>
              </a:spcAft>
              <a:buClrTx/>
              <a:defRPr sz="800">
                <a:solidFill>
                  <a:schemeClr val="tx2"/>
                </a:solidFill>
              </a:defRPr>
            </a:lvl1pPr>
          </a:lstStyle>
          <a:p>
            <a:fld id="{5874F6C9-DB36-5A48-BBF5-392F64A85DE7}" type="slidenum">
              <a:rPr lang="en-US" smtClean="0"/>
              <a:t>‹#›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6708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85800" y="6400800"/>
            <a:ext cx="7696200" cy="0"/>
          </a:xfrm>
          <a:prstGeom prst="line">
            <a:avLst/>
          </a:prstGeom>
          <a:noFill/>
          <a:ln w="63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955553" y="6629400"/>
            <a:ext cx="15953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600" b="0" dirty="0"/>
              <a:t>© </a:t>
            </a:r>
            <a:r>
              <a:rPr lang="en-US" altLang="en-US" sz="600" b="0" dirty="0" smtClean="0"/>
              <a:t>2010</a:t>
            </a:r>
            <a:r>
              <a:rPr lang="en-US" altLang="en-US" sz="600" b="0" baseline="0" dirty="0" smtClean="0"/>
              <a:t> ErnsTek LLC.  </a:t>
            </a:r>
            <a:r>
              <a:rPr lang="en-US" altLang="en-US" sz="600" b="0" dirty="0" smtClean="0"/>
              <a:t>All </a:t>
            </a:r>
            <a:r>
              <a:rPr lang="en-US" altLang="en-US" sz="600" b="0" dirty="0"/>
              <a:t>rights reserved.</a:t>
            </a:r>
            <a:endParaRPr lang="en-US" altLang="en-US" sz="700" b="0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96200" cy="9445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rnsTek Logo-Small.pict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83" y="6519878"/>
            <a:ext cx="1075267" cy="338121"/>
          </a:xfrm>
          <a:prstGeom prst="rect">
            <a:avLst/>
          </a:prstGeom>
        </p:spPr>
      </p:pic>
      <p:pic>
        <p:nvPicPr>
          <p:cNvPr id="11" name="Picture 576" descr="TRMC DOD SEAL-smal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63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9pPr>
    </p:titleStyle>
    <p:bodyStyle>
      <a:lvl1pPr marL="227013" indent="-227013" algn="l" rtl="0" eaLnBrk="1" fontAlgn="base" hangingPunct="1">
        <a:lnSpc>
          <a:spcPts val="2200"/>
        </a:lnSpc>
        <a:spcBef>
          <a:spcPct val="0"/>
        </a:spcBef>
        <a:spcAft>
          <a:spcPts val="800"/>
        </a:spcAft>
        <a:buClr>
          <a:srgbClr val="FDAA03"/>
        </a:buClr>
        <a:buSzPct val="100000"/>
        <a:buFont typeface="Arial" pitchFamily="34" charset="0"/>
        <a:buChar char="■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7013" algn="l" rtl="0" eaLnBrk="1" fontAlgn="base" hangingPunct="1">
        <a:lnSpc>
          <a:spcPts val="2000"/>
        </a:lnSpc>
        <a:spcBef>
          <a:spcPct val="0"/>
        </a:spcBef>
        <a:spcAft>
          <a:spcPts val="800"/>
        </a:spcAft>
        <a:buClr>
          <a:srgbClr val="FDAA03"/>
        </a:buClr>
        <a:buFont typeface="Arial" pitchFamily="34" charset="0"/>
        <a:buChar char="–"/>
        <a:defRPr b="1">
          <a:solidFill>
            <a:schemeClr val="tx1"/>
          </a:solidFill>
          <a:latin typeface="+mn-lt"/>
        </a:defRPr>
      </a:lvl2pPr>
      <a:lvl3pPr marL="909638" indent="-168275" algn="l" rtl="0" eaLnBrk="1" fontAlgn="base" hangingPunct="1">
        <a:lnSpc>
          <a:spcPts val="1800"/>
        </a:lnSpc>
        <a:spcBef>
          <a:spcPct val="0"/>
        </a:spcBef>
        <a:spcAft>
          <a:spcPts val="800"/>
        </a:spcAft>
        <a:buClr>
          <a:srgbClr val="FDAA03"/>
        </a:buClr>
        <a:buSzPct val="80000"/>
        <a:buFont typeface="Arial" pitchFamily="34" charset="0"/>
        <a:buChar char="■"/>
        <a:defRPr sz="1600" b="1">
          <a:solidFill>
            <a:schemeClr val="tx1"/>
          </a:solidFill>
          <a:latin typeface="+mn-lt"/>
        </a:defRPr>
      </a:lvl3pPr>
      <a:lvl4pPr marL="1143000" indent="-114300" algn="l" rtl="0" eaLnBrk="1" fontAlgn="base" hangingPunct="1">
        <a:lnSpc>
          <a:spcPts val="1600"/>
        </a:lnSpc>
        <a:spcBef>
          <a:spcPct val="0"/>
        </a:spcBef>
        <a:spcAft>
          <a:spcPts val="800"/>
        </a:spcAft>
        <a:buClr>
          <a:srgbClr val="FDAA03"/>
        </a:buClr>
        <a:buSzPct val="80000"/>
        <a:buFont typeface="Arial" pitchFamily="34" charset="0"/>
        <a:buChar char="●"/>
        <a:defRPr sz="1400" b="1">
          <a:solidFill>
            <a:schemeClr val="tx1"/>
          </a:solidFill>
          <a:latin typeface="+mn-lt"/>
        </a:defRPr>
      </a:lvl4pPr>
      <a:lvl5pPr marL="1371600" indent="-106363" algn="l" rtl="0" eaLnBrk="1" fontAlgn="base" hangingPunct="1">
        <a:lnSpc>
          <a:spcPts val="1400"/>
        </a:lnSpc>
        <a:spcBef>
          <a:spcPct val="0"/>
        </a:spcBef>
        <a:spcAft>
          <a:spcPts val="800"/>
        </a:spcAft>
        <a:buClr>
          <a:srgbClr val="FDAA03"/>
        </a:buClr>
        <a:buSzPct val="100000"/>
        <a:buFont typeface="Arial" pitchFamily="34" charset="0"/>
        <a:buChar char="-"/>
        <a:defRPr sz="1200" b="1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lnSpc>
          <a:spcPts val="2000"/>
        </a:lnSpc>
        <a:spcBef>
          <a:spcPct val="0"/>
        </a:spcBef>
        <a:spcAft>
          <a:spcPts val="600"/>
        </a:spcAft>
        <a:buClr>
          <a:srgbClr val="FDAA03"/>
        </a:buClr>
        <a:buSzPct val="50000"/>
        <a:buFont typeface="Monotype Sorts" pitchFamily="2" charset="2"/>
        <a:buChar char="n"/>
        <a:defRPr sz="4000" b="1">
          <a:solidFill>
            <a:schemeClr val="tx1"/>
          </a:solidFill>
          <a:latin typeface="ITC Officina Serif Book" charset="0"/>
        </a:defRPr>
      </a:lvl6pPr>
      <a:lvl7pPr marL="2686050" indent="-228600" algn="l" rtl="0" eaLnBrk="1" fontAlgn="base" hangingPunct="1">
        <a:lnSpc>
          <a:spcPts val="2000"/>
        </a:lnSpc>
        <a:spcBef>
          <a:spcPct val="0"/>
        </a:spcBef>
        <a:spcAft>
          <a:spcPts val="600"/>
        </a:spcAft>
        <a:buClr>
          <a:srgbClr val="FDAA03"/>
        </a:buClr>
        <a:buSzPct val="50000"/>
        <a:buFont typeface="Monotype Sorts" pitchFamily="2" charset="2"/>
        <a:buChar char="n"/>
        <a:defRPr sz="4000" b="1">
          <a:solidFill>
            <a:schemeClr val="tx1"/>
          </a:solidFill>
          <a:latin typeface="ITC Officina Serif Book" charset="0"/>
        </a:defRPr>
      </a:lvl7pPr>
      <a:lvl8pPr marL="3143250" indent="-228600" algn="l" rtl="0" eaLnBrk="1" fontAlgn="base" hangingPunct="1">
        <a:lnSpc>
          <a:spcPts val="2000"/>
        </a:lnSpc>
        <a:spcBef>
          <a:spcPct val="0"/>
        </a:spcBef>
        <a:spcAft>
          <a:spcPts val="600"/>
        </a:spcAft>
        <a:buClr>
          <a:srgbClr val="FDAA03"/>
        </a:buClr>
        <a:buSzPct val="50000"/>
        <a:buFont typeface="Monotype Sorts" pitchFamily="2" charset="2"/>
        <a:buChar char="n"/>
        <a:defRPr sz="4000" b="1">
          <a:solidFill>
            <a:schemeClr val="tx1"/>
          </a:solidFill>
          <a:latin typeface="ITC Officina Serif Book" charset="0"/>
        </a:defRPr>
      </a:lvl8pPr>
      <a:lvl9pPr marL="3600450" indent="-228600" algn="l" rtl="0" eaLnBrk="1" fontAlgn="base" hangingPunct="1">
        <a:lnSpc>
          <a:spcPts val="2000"/>
        </a:lnSpc>
        <a:spcBef>
          <a:spcPct val="0"/>
        </a:spcBef>
        <a:spcAft>
          <a:spcPts val="600"/>
        </a:spcAft>
        <a:buClr>
          <a:srgbClr val="FDAA03"/>
        </a:buClr>
        <a:buSzPct val="50000"/>
        <a:buFont typeface="Monotype Sorts" pitchFamily="2" charset="2"/>
        <a:buChar char="n"/>
        <a:defRPr sz="4000" b="1">
          <a:solidFill>
            <a:schemeClr val="tx1"/>
          </a:solidFill>
          <a:latin typeface="ITC Officina Serif 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5838" y="4189413"/>
            <a:ext cx="4602162" cy="1359207"/>
          </a:xfrm>
        </p:spPr>
        <p:txBody>
          <a:bodyPr/>
          <a:lstStyle/>
          <a:p>
            <a:pPr algn="ctr"/>
            <a:r>
              <a:rPr lang="en-US" dirty="0" smtClean="0"/>
              <a:t>Presented at ITC-2014 by</a:t>
            </a:r>
          </a:p>
          <a:p>
            <a:pPr algn="ctr"/>
            <a:r>
              <a:rPr lang="en-US" dirty="0" smtClean="0"/>
              <a:t>Darrell Ernst</a:t>
            </a:r>
          </a:p>
          <a:p>
            <a:pPr algn="ctr"/>
            <a:r>
              <a:rPr lang="en-US" dirty="0" smtClean="0"/>
              <a:t>Acting ICTS Region 3 Coordinator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95631" y="2286000"/>
            <a:ext cx="7391169" cy="1143000"/>
          </a:xfrm>
        </p:spPr>
        <p:txBody>
          <a:bodyPr/>
          <a:lstStyle/>
          <a:p>
            <a:pPr algn="ctr"/>
            <a:r>
              <a:rPr lang="en-US" sz="2800" dirty="0" smtClean="0"/>
              <a:t>International Consortium for Telemetry Spectrum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3 Report</a:t>
            </a:r>
            <a:endParaRPr lang="en-US" dirty="0"/>
          </a:p>
        </p:txBody>
      </p:sp>
      <p:pic>
        <p:nvPicPr>
          <p:cNvPr id="4" name="Picture 3" descr="ictslogo_April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" y="0"/>
            <a:ext cx="2557166" cy="2147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activity since last ICTS meeting</a:t>
            </a:r>
          </a:p>
          <a:p>
            <a:pPr lvl="1"/>
            <a:r>
              <a:rPr lang="en-US" dirty="0" smtClean="0"/>
              <a:t>Have lost contact with all Australian ICTS members due to deployments or change of jobs</a:t>
            </a:r>
          </a:p>
          <a:p>
            <a:pPr lvl="1"/>
            <a:endParaRPr lang="en-US" dirty="0"/>
          </a:p>
          <a:p>
            <a:r>
              <a:rPr lang="en-US" dirty="0" smtClean="0"/>
              <a:t>ITU Region III proposes 1435-1525 MHz band (so-called lower L-band for telemetry) as candidate for reallocation worldwide for broadband wireless service</a:t>
            </a:r>
          </a:p>
          <a:p>
            <a:pPr lvl="1"/>
            <a:r>
              <a:rPr lang="en-US" dirty="0" smtClean="0"/>
              <a:t>Led by China, proposal supported by almost all Region III administrations, including Australia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3 Report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1245" y="4679251"/>
            <a:ext cx="7483973" cy="1569660"/>
          </a:xfrm>
          <a:prstGeom prst="rect">
            <a:avLst/>
          </a:prstGeom>
          <a:solidFill>
            <a:srgbClr val="0000FF"/>
          </a:solidFill>
          <a:effectLst>
            <a:glow rad="139700">
              <a:schemeClr val="tx2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RECOMMENDATION:  ICTS undertake initiative to reestablish ICTS Region 3 connections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44269"/>
      </p:ext>
    </p:extLst>
  </p:cSld>
  <p:clrMapOvr>
    <a:masterClrMapping/>
  </p:clrMapOvr>
</p:sld>
</file>

<file path=ppt/theme/theme1.xml><?xml version="1.0" encoding="utf-8"?>
<a:theme xmlns:a="http://schemas.openxmlformats.org/drawingml/2006/main" name="ErnsTek">
  <a:themeElements>
    <a:clrScheme name="">
      <a:dk1>
        <a:srgbClr val="000000"/>
      </a:dk1>
      <a:lt1>
        <a:srgbClr val="FFFFFF"/>
      </a:lt1>
      <a:dk2>
        <a:srgbClr val="003399"/>
      </a:dk2>
      <a:lt2>
        <a:srgbClr val="808080"/>
      </a:lt2>
      <a:accent1>
        <a:srgbClr val="FFCC99"/>
      </a:accent1>
      <a:accent2>
        <a:srgbClr val="FF9999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8A8A"/>
      </a:accent6>
      <a:hlink>
        <a:srgbClr val="0000FF"/>
      </a:hlink>
      <a:folHlink>
        <a:srgbClr val="990099"/>
      </a:folHlink>
    </a:clrScheme>
    <a:fontScheme name="CCKS-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ts val="2500"/>
          </a:lnSpc>
          <a:spcBef>
            <a:spcPct val="0"/>
          </a:spcBef>
          <a:spcAft>
            <a:spcPts val="1000"/>
          </a:spcAft>
          <a:buClr>
            <a:srgbClr val="FDAA03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ts val="2500"/>
          </a:lnSpc>
          <a:spcBef>
            <a:spcPct val="0"/>
          </a:spcBef>
          <a:spcAft>
            <a:spcPts val="1000"/>
          </a:spcAft>
          <a:buClr>
            <a:srgbClr val="FDAA03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K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KS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KS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KS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KS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KS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KS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KS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8A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ErnsTek.potx</Template>
  <TotalTime>25</TotalTime>
  <Words>97</Words>
  <Application>Microsoft Macintosh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ErnsTek</vt:lpstr>
      <vt:lpstr>International Consortium for Telemetry Spectrum Region 3 Report</vt:lpstr>
      <vt:lpstr>Region 3 Report</vt:lpstr>
    </vt:vector>
  </TitlesOfParts>
  <Company>ErnsTek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Darrell Ernst</dc:creator>
  <cp:lastModifiedBy>Darrell Ernst</cp:lastModifiedBy>
  <cp:revision>5</cp:revision>
  <dcterms:created xsi:type="dcterms:W3CDTF">2010-07-12T11:52:16Z</dcterms:created>
  <dcterms:modified xsi:type="dcterms:W3CDTF">2014-10-14T14:08:33Z</dcterms:modified>
</cp:coreProperties>
</file>