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0999" y="152780"/>
            <a:ext cx="1217549" cy="113055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4428" y="198501"/>
            <a:ext cx="1293749" cy="108648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36664" y="1405979"/>
            <a:ext cx="8500745" cy="26034"/>
          </a:xfrm>
          <a:custGeom>
            <a:avLst/>
            <a:gdLst/>
            <a:ahLst/>
            <a:cxnLst/>
            <a:rect l="l" t="t" r="r" b="b"/>
            <a:pathLst>
              <a:path w="8500745" h="26034">
                <a:moveTo>
                  <a:pt x="0" y="25779"/>
                </a:moveTo>
                <a:lnTo>
                  <a:pt x="8500618" y="25779"/>
                </a:lnTo>
                <a:lnTo>
                  <a:pt x="8500618" y="0"/>
                </a:lnTo>
                <a:lnTo>
                  <a:pt x="0" y="0"/>
                </a:lnTo>
                <a:lnTo>
                  <a:pt x="0" y="25779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62585" y="1342669"/>
            <a:ext cx="8449310" cy="0"/>
          </a:xfrm>
          <a:custGeom>
            <a:avLst/>
            <a:gdLst/>
            <a:ahLst/>
            <a:cxnLst/>
            <a:rect l="l" t="t" r="r" b="b"/>
            <a:pathLst>
              <a:path w="8449310">
                <a:moveTo>
                  <a:pt x="0" y="0"/>
                </a:moveTo>
                <a:lnTo>
                  <a:pt x="8449056" y="0"/>
                </a:lnTo>
              </a:path>
            </a:pathLst>
          </a:custGeom>
          <a:ln w="76200">
            <a:solidFill>
              <a:srgbClr val="063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36664" y="1405979"/>
            <a:ext cx="8500745" cy="26034"/>
          </a:xfrm>
          <a:custGeom>
            <a:avLst/>
            <a:gdLst/>
            <a:ahLst/>
            <a:cxnLst/>
            <a:rect l="l" t="t" r="r" b="b"/>
            <a:pathLst>
              <a:path w="8500745" h="26034">
                <a:moveTo>
                  <a:pt x="0" y="25779"/>
                </a:moveTo>
                <a:lnTo>
                  <a:pt x="8500618" y="25779"/>
                </a:lnTo>
                <a:lnTo>
                  <a:pt x="8500618" y="0"/>
                </a:lnTo>
                <a:lnTo>
                  <a:pt x="0" y="0"/>
                </a:lnTo>
                <a:lnTo>
                  <a:pt x="0" y="25779"/>
                </a:lnTo>
                <a:close/>
              </a:path>
            </a:pathLst>
          </a:custGeom>
          <a:solidFill>
            <a:srgbClr val="CF0D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97" y="66039"/>
            <a:ext cx="8985885" cy="6692900"/>
          </a:xfrm>
          <a:custGeom>
            <a:avLst/>
            <a:gdLst/>
            <a:ahLst/>
            <a:cxnLst/>
            <a:rect l="l" t="t" r="r" b="b"/>
            <a:pathLst>
              <a:path w="8985885" h="6692900">
                <a:moveTo>
                  <a:pt x="643128" y="38100"/>
                </a:moveTo>
                <a:lnTo>
                  <a:pt x="598932" y="38100"/>
                </a:lnTo>
                <a:lnTo>
                  <a:pt x="559435" y="63500"/>
                </a:lnTo>
                <a:lnTo>
                  <a:pt x="519557" y="76200"/>
                </a:lnTo>
                <a:lnTo>
                  <a:pt x="483234" y="88900"/>
                </a:lnTo>
                <a:lnTo>
                  <a:pt x="445134" y="114300"/>
                </a:lnTo>
                <a:lnTo>
                  <a:pt x="374904" y="152400"/>
                </a:lnTo>
                <a:lnTo>
                  <a:pt x="341503" y="177800"/>
                </a:lnTo>
                <a:lnTo>
                  <a:pt x="309372" y="203200"/>
                </a:lnTo>
                <a:lnTo>
                  <a:pt x="278892" y="228600"/>
                </a:lnTo>
                <a:lnTo>
                  <a:pt x="250063" y="254000"/>
                </a:lnTo>
                <a:lnTo>
                  <a:pt x="220853" y="279400"/>
                </a:lnTo>
                <a:lnTo>
                  <a:pt x="195072" y="317499"/>
                </a:lnTo>
                <a:lnTo>
                  <a:pt x="169291" y="342899"/>
                </a:lnTo>
                <a:lnTo>
                  <a:pt x="144653" y="380999"/>
                </a:lnTo>
                <a:lnTo>
                  <a:pt x="102235" y="457199"/>
                </a:lnTo>
                <a:lnTo>
                  <a:pt x="83820" y="482599"/>
                </a:lnTo>
                <a:lnTo>
                  <a:pt x="66929" y="520699"/>
                </a:lnTo>
                <a:lnTo>
                  <a:pt x="51815" y="558799"/>
                </a:lnTo>
                <a:lnTo>
                  <a:pt x="38099" y="609599"/>
                </a:lnTo>
                <a:lnTo>
                  <a:pt x="26034" y="647699"/>
                </a:lnTo>
                <a:lnTo>
                  <a:pt x="16891" y="685799"/>
                </a:lnTo>
                <a:lnTo>
                  <a:pt x="9143" y="723899"/>
                </a:lnTo>
                <a:lnTo>
                  <a:pt x="4571" y="774699"/>
                </a:lnTo>
                <a:lnTo>
                  <a:pt x="1396" y="812799"/>
                </a:lnTo>
                <a:lnTo>
                  <a:pt x="0" y="850899"/>
                </a:lnTo>
                <a:lnTo>
                  <a:pt x="0" y="5854699"/>
                </a:lnTo>
                <a:lnTo>
                  <a:pt x="1396" y="5892799"/>
                </a:lnTo>
                <a:lnTo>
                  <a:pt x="4571" y="5930899"/>
                </a:lnTo>
                <a:lnTo>
                  <a:pt x="9143" y="5981699"/>
                </a:lnTo>
                <a:lnTo>
                  <a:pt x="16891" y="6019799"/>
                </a:lnTo>
                <a:lnTo>
                  <a:pt x="27431" y="6057899"/>
                </a:lnTo>
                <a:lnTo>
                  <a:pt x="38099" y="6095999"/>
                </a:lnTo>
                <a:lnTo>
                  <a:pt x="51815" y="6146799"/>
                </a:lnTo>
                <a:lnTo>
                  <a:pt x="66929" y="6184899"/>
                </a:lnTo>
                <a:lnTo>
                  <a:pt x="83820" y="6222999"/>
                </a:lnTo>
                <a:lnTo>
                  <a:pt x="103632" y="6248399"/>
                </a:lnTo>
                <a:lnTo>
                  <a:pt x="123443" y="6286499"/>
                </a:lnTo>
                <a:lnTo>
                  <a:pt x="169291" y="6362699"/>
                </a:lnTo>
                <a:lnTo>
                  <a:pt x="195072" y="6388099"/>
                </a:lnTo>
                <a:lnTo>
                  <a:pt x="220853" y="6426199"/>
                </a:lnTo>
                <a:lnTo>
                  <a:pt x="250063" y="6451599"/>
                </a:lnTo>
                <a:lnTo>
                  <a:pt x="278892" y="6476999"/>
                </a:lnTo>
                <a:lnTo>
                  <a:pt x="342900" y="6527800"/>
                </a:lnTo>
                <a:lnTo>
                  <a:pt x="376428" y="6553200"/>
                </a:lnTo>
                <a:lnTo>
                  <a:pt x="411353" y="6578600"/>
                </a:lnTo>
                <a:lnTo>
                  <a:pt x="446532" y="6591300"/>
                </a:lnTo>
                <a:lnTo>
                  <a:pt x="483234" y="6616700"/>
                </a:lnTo>
                <a:lnTo>
                  <a:pt x="559435" y="6642100"/>
                </a:lnTo>
                <a:lnTo>
                  <a:pt x="598932" y="6654800"/>
                </a:lnTo>
                <a:lnTo>
                  <a:pt x="722503" y="6692900"/>
                </a:lnTo>
                <a:lnTo>
                  <a:pt x="851916" y="6692900"/>
                </a:lnTo>
                <a:lnTo>
                  <a:pt x="809244" y="6680200"/>
                </a:lnTo>
                <a:lnTo>
                  <a:pt x="725297" y="6680200"/>
                </a:lnTo>
                <a:lnTo>
                  <a:pt x="682625" y="6667500"/>
                </a:lnTo>
                <a:lnTo>
                  <a:pt x="643128" y="6654800"/>
                </a:lnTo>
                <a:lnTo>
                  <a:pt x="603504" y="6654800"/>
                </a:lnTo>
                <a:lnTo>
                  <a:pt x="563753" y="6629400"/>
                </a:lnTo>
                <a:lnTo>
                  <a:pt x="525653" y="6616700"/>
                </a:lnTo>
                <a:lnTo>
                  <a:pt x="489204" y="6604000"/>
                </a:lnTo>
                <a:lnTo>
                  <a:pt x="452628" y="6578600"/>
                </a:lnTo>
                <a:lnTo>
                  <a:pt x="417703" y="6565900"/>
                </a:lnTo>
                <a:lnTo>
                  <a:pt x="382397" y="6540500"/>
                </a:lnTo>
                <a:lnTo>
                  <a:pt x="318516" y="6489699"/>
                </a:lnTo>
                <a:lnTo>
                  <a:pt x="288163" y="6464299"/>
                </a:lnTo>
                <a:lnTo>
                  <a:pt x="258953" y="6438899"/>
                </a:lnTo>
                <a:lnTo>
                  <a:pt x="204216" y="6388099"/>
                </a:lnTo>
                <a:lnTo>
                  <a:pt x="155448" y="6311899"/>
                </a:lnTo>
                <a:lnTo>
                  <a:pt x="133985" y="6286499"/>
                </a:lnTo>
                <a:lnTo>
                  <a:pt x="114300" y="6248399"/>
                </a:lnTo>
                <a:lnTo>
                  <a:pt x="95885" y="6210299"/>
                </a:lnTo>
                <a:lnTo>
                  <a:pt x="79247" y="6172199"/>
                </a:lnTo>
                <a:lnTo>
                  <a:pt x="64135" y="6134099"/>
                </a:lnTo>
                <a:lnTo>
                  <a:pt x="50292" y="6095999"/>
                </a:lnTo>
                <a:lnTo>
                  <a:pt x="39497" y="6057899"/>
                </a:lnTo>
                <a:lnTo>
                  <a:pt x="30352" y="6019799"/>
                </a:lnTo>
                <a:lnTo>
                  <a:pt x="22859" y="5981699"/>
                </a:lnTo>
                <a:lnTo>
                  <a:pt x="16891" y="5930899"/>
                </a:lnTo>
                <a:lnTo>
                  <a:pt x="13716" y="5892799"/>
                </a:lnTo>
                <a:lnTo>
                  <a:pt x="12192" y="5854699"/>
                </a:lnTo>
                <a:lnTo>
                  <a:pt x="12192" y="850899"/>
                </a:lnTo>
                <a:lnTo>
                  <a:pt x="13716" y="812799"/>
                </a:lnTo>
                <a:lnTo>
                  <a:pt x="16891" y="774699"/>
                </a:lnTo>
                <a:lnTo>
                  <a:pt x="22859" y="723899"/>
                </a:lnTo>
                <a:lnTo>
                  <a:pt x="28829" y="685799"/>
                </a:lnTo>
                <a:lnTo>
                  <a:pt x="39497" y="647699"/>
                </a:lnTo>
                <a:lnTo>
                  <a:pt x="50292" y="609599"/>
                </a:lnTo>
                <a:lnTo>
                  <a:pt x="64135" y="571499"/>
                </a:lnTo>
                <a:lnTo>
                  <a:pt x="79247" y="533399"/>
                </a:lnTo>
                <a:lnTo>
                  <a:pt x="95885" y="495299"/>
                </a:lnTo>
                <a:lnTo>
                  <a:pt x="114300" y="457199"/>
                </a:lnTo>
                <a:lnTo>
                  <a:pt x="133985" y="419099"/>
                </a:lnTo>
                <a:lnTo>
                  <a:pt x="155448" y="380999"/>
                </a:lnTo>
                <a:lnTo>
                  <a:pt x="179832" y="355599"/>
                </a:lnTo>
                <a:lnTo>
                  <a:pt x="204216" y="317499"/>
                </a:lnTo>
                <a:lnTo>
                  <a:pt x="288163" y="241300"/>
                </a:lnTo>
                <a:lnTo>
                  <a:pt x="318516" y="215900"/>
                </a:lnTo>
                <a:lnTo>
                  <a:pt x="382397" y="165100"/>
                </a:lnTo>
                <a:lnTo>
                  <a:pt x="415925" y="139700"/>
                </a:lnTo>
                <a:lnTo>
                  <a:pt x="452628" y="114300"/>
                </a:lnTo>
                <a:lnTo>
                  <a:pt x="525653" y="88900"/>
                </a:lnTo>
                <a:lnTo>
                  <a:pt x="563753" y="63500"/>
                </a:lnTo>
                <a:lnTo>
                  <a:pt x="601853" y="50800"/>
                </a:lnTo>
                <a:lnTo>
                  <a:pt x="643128" y="38100"/>
                </a:lnTo>
                <a:close/>
              </a:path>
              <a:path w="8985885" h="6692900">
                <a:moveTo>
                  <a:pt x="8384921" y="38100"/>
                </a:moveTo>
                <a:lnTo>
                  <a:pt x="8342503" y="38100"/>
                </a:lnTo>
                <a:lnTo>
                  <a:pt x="8421370" y="63500"/>
                </a:lnTo>
                <a:lnTo>
                  <a:pt x="8459470" y="88900"/>
                </a:lnTo>
                <a:lnTo>
                  <a:pt x="8533003" y="114300"/>
                </a:lnTo>
                <a:lnTo>
                  <a:pt x="8568055" y="139700"/>
                </a:lnTo>
                <a:lnTo>
                  <a:pt x="8634984" y="190500"/>
                </a:lnTo>
                <a:lnTo>
                  <a:pt x="8666734" y="215900"/>
                </a:lnTo>
                <a:lnTo>
                  <a:pt x="8697595" y="241300"/>
                </a:lnTo>
                <a:lnTo>
                  <a:pt x="8726170" y="266700"/>
                </a:lnTo>
                <a:lnTo>
                  <a:pt x="8781034" y="317499"/>
                </a:lnTo>
                <a:lnTo>
                  <a:pt x="8805545" y="355599"/>
                </a:lnTo>
                <a:lnTo>
                  <a:pt x="8828659" y="380999"/>
                </a:lnTo>
                <a:lnTo>
                  <a:pt x="8851392" y="419099"/>
                </a:lnTo>
                <a:lnTo>
                  <a:pt x="8871331" y="457199"/>
                </a:lnTo>
                <a:lnTo>
                  <a:pt x="8889492" y="495299"/>
                </a:lnTo>
                <a:lnTo>
                  <a:pt x="8906256" y="533399"/>
                </a:lnTo>
                <a:lnTo>
                  <a:pt x="8921496" y="571499"/>
                </a:lnTo>
                <a:lnTo>
                  <a:pt x="8934958" y="609599"/>
                </a:lnTo>
                <a:lnTo>
                  <a:pt x="8945880" y="647699"/>
                </a:lnTo>
                <a:lnTo>
                  <a:pt x="8954770" y="685799"/>
                </a:lnTo>
                <a:lnTo>
                  <a:pt x="8962644" y="723899"/>
                </a:lnTo>
                <a:lnTo>
                  <a:pt x="8968867" y="774699"/>
                </a:lnTo>
                <a:lnTo>
                  <a:pt x="8971534" y="812799"/>
                </a:lnTo>
                <a:lnTo>
                  <a:pt x="8971534" y="5892799"/>
                </a:lnTo>
                <a:lnTo>
                  <a:pt x="8968867" y="5930899"/>
                </a:lnTo>
                <a:lnTo>
                  <a:pt x="8962644" y="5981699"/>
                </a:lnTo>
                <a:lnTo>
                  <a:pt x="8954770" y="6019799"/>
                </a:lnTo>
                <a:lnTo>
                  <a:pt x="8945880" y="6057899"/>
                </a:lnTo>
                <a:lnTo>
                  <a:pt x="8934958" y="6095999"/>
                </a:lnTo>
                <a:lnTo>
                  <a:pt x="8921496" y="6134099"/>
                </a:lnTo>
                <a:lnTo>
                  <a:pt x="8906256" y="6172199"/>
                </a:lnTo>
                <a:lnTo>
                  <a:pt x="8889492" y="6210299"/>
                </a:lnTo>
                <a:lnTo>
                  <a:pt x="8871331" y="6248399"/>
                </a:lnTo>
                <a:lnTo>
                  <a:pt x="8851392" y="6286499"/>
                </a:lnTo>
                <a:lnTo>
                  <a:pt x="8828659" y="6311899"/>
                </a:lnTo>
                <a:lnTo>
                  <a:pt x="8805545" y="6349999"/>
                </a:lnTo>
                <a:lnTo>
                  <a:pt x="8781034" y="6388099"/>
                </a:lnTo>
                <a:lnTo>
                  <a:pt x="8726170" y="6438899"/>
                </a:lnTo>
                <a:lnTo>
                  <a:pt x="8697595" y="6464299"/>
                </a:lnTo>
                <a:lnTo>
                  <a:pt x="8666734" y="6489699"/>
                </a:lnTo>
                <a:lnTo>
                  <a:pt x="8602980" y="6540500"/>
                </a:lnTo>
                <a:lnTo>
                  <a:pt x="8568055" y="6565900"/>
                </a:lnTo>
                <a:lnTo>
                  <a:pt x="8533003" y="6578600"/>
                </a:lnTo>
                <a:lnTo>
                  <a:pt x="8496173" y="6604000"/>
                </a:lnTo>
                <a:lnTo>
                  <a:pt x="8459470" y="6616700"/>
                </a:lnTo>
                <a:lnTo>
                  <a:pt x="8421370" y="6629400"/>
                </a:lnTo>
                <a:lnTo>
                  <a:pt x="8381873" y="6654800"/>
                </a:lnTo>
                <a:lnTo>
                  <a:pt x="8342503" y="6654800"/>
                </a:lnTo>
                <a:lnTo>
                  <a:pt x="8302498" y="6667500"/>
                </a:lnTo>
                <a:lnTo>
                  <a:pt x="8260080" y="6680200"/>
                </a:lnTo>
                <a:lnTo>
                  <a:pt x="8176133" y="6680200"/>
                </a:lnTo>
                <a:lnTo>
                  <a:pt x="8133333" y="6692900"/>
                </a:lnTo>
                <a:lnTo>
                  <a:pt x="8263255" y="6692900"/>
                </a:lnTo>
                <a:lnTo>
                  <a:pt x="8386445" y="6654800"/>
                </a:lnTo>
                <a:lnTo>
                  <a:pt x="8426196" y="6642100"/>
                </a:lnTo>
                <a:lnTo>
                  <a:pt x="8502396" y="6616700"/>
                </a:lnTo>
                <a:lnTo>
                  <a:pt x="8538845" y="6591300"/>
                </a:lnTo>
                <a:lnTo>
                  <a:pt x="8575421" y="6578600"/>
                </a:lnTo>
                <a:lnTo>
                  <a:pt x="8642731" y="6527800"/>
                </a:lnTo>
                <a:lnTo>
                  <a:pt x="8706358" y="6476999"/>
                </a:lnTo>
                <a:lnTo>
                  <a:pt x="8735695" y="6451599"/>
                </a:lnTo>
                <a:lnTo>
                  <a:pt x="8764270" y="6426199"/>
                </a:lnTo>
                <a:lnTo>
                  <a:pt x="8790559" y="6388099"/>
                </a:lnTo>
                <a:lnTo>
                  <a:pt x="8816467" y="6362699"/>
                </a:lnTo>
                <a:lnTo>
                  <a:pt x="8839073" y="6324599"/>
                </a:lnTo>
                <a:lnTo>
                  <a:pt x="8861933" y="6286499"/>
                </a:lnTo>
                <a:lnTo>
                  <a:pt x="8881745" y="6248399"/>
                </a:lnTo>
                <a:lnTo>
                  <a:pt x="8918321" y="6184899"/>
                </a:lnTo>
                <a:lnTo>
                  <a:pt x="8933434" y="6146799"/>
                </a:lnTo>
                <a:lnTo>
                  <a:pt x="8947531" y="6095999"/>
                </a:lnTo>
                <a:lnTo>
                  <a:pt x="8957945" y="6057899"/>
                </a:lnTo>
                <a:lnTo>
                  <a:pt x="8967216" y="6019799"/>
                </a:lnTo>
                <a:lnTo>
                  <a:pt x="8974709" y="5981699"/>
                </a:lnTo>
                <a:lnTo>
                  <a:pt x="8981059" y="5930899"/>
                </a:lnTo>
                <a:lnTo>
                  <a:pt x="8983980" y="5892799"/>
                </a:lnTo>
                <a:lnTo>
                  <a:pt x="8985631" y="5854699"/>
                </a:lnTo>
                <a:lnTo>
                  <a:pt x="8985631" y="850899"/>
                </a:lnTo>
                <a:lnTo>
                  <a:pt x="8983980" y="812799"/>
                </a:lnTo>
                <a:lnTo>
                  <a:pt x="8981059" y="761999"/>
                </a:lnTo>
                <a:lnTo>
                  <a:pt x="8974709" y="723899"/>
                </a:lnTo>
                <a:lnTo>
                  <a:pt x="8967216" y="685799"/>
                </a:lnTo>
                <a:lnTo>
                  <a:pt x="8957945" y="647699"/>
                </a:lnTo>
                <a:lnTo>
                  <a:pt x="8945880" y="596899"/>
                </a:lnTo>
                <a:lnTo>
                  <a:pt x="8933434" y="558799"/>
                </a:lnTo>
                <a:lnTo>
                  <a:pt x="8918321" y="520699"/>
                </a:lnTo>
                <a:lnTo>
                  <a:pt x="8881745" y="444499"/>
                </a:lnTo>
                <a:lnTo>
                  <a:pt x="8861933" y="419099"/>
                </a:lnTo>
                <a:lnTo>
                  <a:pt x="8839073" y="380999"/>
                </a:lnTo>
                <a:lnTo>
                  <a:pt x="8814816" y="342899"/>
                </a:lnTo>
                <a:lnTo>
                  <a:pt x="8790559" y="317499"/>
                </a:lnTo>
                <a:lnTo>
                  <a:pt x="8762873" y="279400"/>
                </a:lnTo>
                <a:lnTo>
                  <a:pt x="8735695" y="254000"/>
                </a:lnTo>
                <a:lnTo>
                  <a:pt x="8704834" y="228600"/>
                </a:lnTo>
                <a:lnTo>
                  <a:pt x="8674608" y="203200"/>
                </a:lnTo>
                <a:lnTo>
                  <a:pt x="8642731" y="177800"/>
                </a:lnTo>
                <a:lnTo>
                  <a:pt x="8609203" y="152400"/>
                </a:lnTo>
                <a:lnTo>
                  <a:pt x="8573770" y="127000"/>
                </a:lnTo>
                <a:lnTo>
                  <a:pt x="8538845" y="114300"/>
                </a:lnTo>
                <a:lnTo>
                  <a:pt x="8502396" y="88900"/>
                </a:lnTo>
                <a:lnTo>
                  <a:pt x="8464296" y="76200"/>
                </a:lnTo>
                <a:lnTo>
                  <a:pt x="8424545" y="63500"/>
                </a:lnTo>
                <a:lnTo>
                  <a:pt x="8384921" y="38100"/>
                </a:lnTo>
                <a:close/>
              </a:path>
              <a:path w="8985885" h="6692900">
                <a:moveTo>
                  <a:pt x="728472" y="50800"/>
                </a:moveTo>
                <a:lnTo>
                  <a:pt x="646303" y="50800"/>
                </a:lnTo>
                <a:lnTo>
                  <a:pt x="606425" y="63500"/>
                </a:lnTo>
                <a:lnTo>
                  <a:pt x="568325" y="76200"/>
                </a:lnTo>
                <a:lnTo>
                  <a:pt x="530225" y="101600"/>
                </a:lnTo>
                <a:lnTo>
                  <a:pt x="493903" y="114300"/>
                </a:lnTo>
                <a:lnTo>
                  <a:pt x="458597" y="127000"/>
                </a:lnTo>
                <a:lnTo>
                  <a:pt x="423672" y="152400"/>
                </a:lnTo>
                <a:lnTo>
                  <a:pt x="390144" y="177800"/>
                </a:lnTo>
                <a:lnTo>
                  <a:pt x="358267" y="190500"/>
                </a:lnTo>
                <a:lnTo>
                  <a:pt x="326263" y="215900"/>
                </a:lnTo>
                <a:lnTo>
                  <a:pt x="295529" y="241300"/>
                </a:lnTo>
                <a:lnTo>
                  <a:pt x="268097" y="266700"/>
                </a:lnTo>
                <a:lnTo>
                  <a:pt x="240792" y="304799"/>
                </a:lnTo>
                <a:lnTo>
                  <a:pt x="214757" y="330199"/>
                </a:lnTo>
                <a:lnTo>
                  <a:pt x="189103" y="368299"/>
                </a:lnTo>
                <a:lnTo>
                  <a:pt x="166116" y="393699"/>
                </a:lnTo>
                <a:lnTo>
                  <a:pt x="144653" y="431799"/>
                </a:lnTo>
                <a:lnTo>
                  <a:pt x="125095" y="457199"/>
                </a:lnTo>
                <a:lnTo>
                  <a:pt x="106553" y="495299"/>
                </a:lnTo>
                <a:lnTo>
                  <a:pt x="89915" y="533399"/>
                </a:lnTo>
                <a:lnTo>
                  <a:pt x="76199" y="571499"/>
                </a:lnTo>
                <a:lnTo>
                  <a:pt x="62356" y="609599"/>
                </a:lnTo>
                <a:lnTo>
                  <a:pt x="51815" y="647699"/>
                </a:lnTo>
                <a:lnTo>
                  <a:pt x="42672" y="685799"/>
                </a:lnTo>
                <a:lnTo>
                  <a:pt x="34924" y="723899"/>
                </a:lnTo>
                <a:lnTo>
                  <a:pt x="28829" y="774699"/>
                </a:lnTo>
                <a:lnTo>
                  <a:pt x="26034" y="812799"/>
                </a:lnTo>
                <a:lnTo>
                  <a:pt x="26034" y="5892799"/>
                </a:lnTo>
                <a:lnTo>
                  <a:pt x="28829" y="5930899"/>
                </a:lnTo>
                <a:lnTo>
                  <a:pt x="34924" y="5968999"/>
                </a:lnTo>
                <a:lnTo>
                  <a:pt x="42672" y="6019799"/>
                </a:lnTo>
                <a:lnTo>
                  <a:pt x="51815" y="6057899"/>
                </a:lnTo>
                <a:lnTo>
                  <a:pt x="62356" y="6095999"/>
                </a:lnTo>
                <a:lnTo>
                  <a:pt x="76199" y="6134099"/>
                </a:lnTo>
                <a:lnTo>
                  <a:pt x="89915" y="6172199"/>
                </a:lnTo>
                <a:lnTo>
                  <a:pt x="106553" y="6210299"/>
                </a:lnTo>
                <a:lnTo>
                  <a:pt x="125095" y="6235699"/>
                </a:lnTo>
                <a:lnTo>
                  <a:pt x="144653" y="6273799"/>
                </a:lnTo>
                <a:lnTo>
                  <a:pt x="166116" y="6311899"/>
                </a:lnTo>
                <a:lnTo>
                  <a:pt x="189103" y="6337299"/>
                </a:lnTo>
                <a:lnTo>
                  <a:pt x="213360" y="6375399"/>
                </a:lnTo>
                <a:lnTo>
                  <a:pt x="268097" y="6426199"/>
                </a:lnTo>
                <a:lnTo>
                  <a:pt x="295529" y="6464299"/>
                </a:lnTo>
                <a:lnTo>
                  <a:pt x="326263" y="6489699"/>
                </a:lnTo>
                <a:lnTo>
                  <a:pt x="358267" y="6515100"/>
                </a:lnTo>
                <a:lnTo>
                  <a:pt x="390144" y="6527800"/>
                </a:lnTo>
                <a:lnTo>
                  <a:pt x="423672" y="6553200"/>
                </a:lnTo>
                <a:lnTo>
                  <a:pt x="458597" y="6578600"/>
                </a:lnTo>
                <a:lnTo>
                  <a:pt x="493903" y="6591300"/>
                </a:lnTo>
                <a:lnTo>
                  <a:pt x="530225" y="6604000"/>
                </a:lnTo>
                <a:lnTo>
                  <a:pt x="568325" y="6616700"/>
                </a:lnTo>
                <a:lnTo>
                  <a:pt x="606425" y="6642100"/>
                </a:lnTo>
                <a:lnTo>
                  <a:pt x="646303" y="6642100"/>
                </a:lnTo>
                <a:lnTo>
                  <a:pt x="685800" y="6654800"/>
                </a:lnTo>
                <a:lnTo>
                  <a:pt x="726948" y="6667500"/>
                </a:lnTo>
                <a:lnTo>
                  <a:pt x="8258556" y="6667500"/>
                </a:lnTo>
                <a:lnTo>
                  <a:pt x="8299831" y="6654800"/>
                </a:lnTo>
                <a:lnTo>
                  <a:pt x="728472" y="6654800"/>
                </a:lnTo>
                <a:lnTo>
                  <a:pt x="687197" y="6642100"/>
                </a:lnTo>
                <a:lnTo>
                  <a:pt x="647700" y="6629400"/>
                </a:lnTo>
                <a:lnTo>
                  <a:pt x="609600" y="6629400"/>
                </a:lnTo>
                <a:lnTo>
                  <a:pt x="571500" y="6616700"/>
                </a:lnTo>
                <a:lnTo>
                  <a:pt x="534797" y="6591300"/>
                </a:lnTo>
                <a:lnTo>
                  <a:pt x="498348" y="6578600"/>
                </a:lnTo>
                <a:lnTo>
                  <a:pt x="463423" y="6565900"/>
                </a:lnTo>
                <a:lnTo>
                  <a:pt x="429895" y="6540500"/>
                </a:lnTo>
                <a:lnTo>
                  <a:pt x="396367" y="6527800"/>
                </a:lnTo>
                <a:lnTo>
                  <a:pt x="364363" y="6502399"/>
                </a:lnTo>
                <a:lnTo>
                  <a:pt x="333629" y="6476999"/>
                </a:lnTo>
                <a:lnTo>
                  <a:pt x="275844" y="6426199"/>
                </a:lnTo>
                <a:lnTo>
                  <a:pt x="250063" y="6388099"/>
                </a:lnTo>
                <a:lnTo>
                  <a:pt x="224028" y="6362699"/>
                </a:lnTo>
                <a:lnTo>
                  <a:pt x="199644" y="6337299"/>
                </a:lnTo>
                <a:lnTo>
                  <a:pt x="176657" y="6299199"/>
                </a:lnTo>
                <a:lnTo>
                  <a:pt x="155448" y="6273799"/>
                </a:lnTo>
                <a:lnTo>
                  <a:pt x="135763" y="6235699"/>
                </a:lnTo>
                <a:lnTo>
                  <a:pt x="118872" y="6197599"/>
                </a:lnTo>
                <a:lnTo>
                  <a:pt x="102235" y="6159499"/>
                </a:lnTo>
                <a:lnTo>
                  <a:pt x="86995" y="6121399"/>
                </a:lnTo>
                <a:lnTo>
                  <a:pt x="74803" y="6083299"/>
                </a:lnTo>
                <a:lnTo>
                  <a:pt x="64135" y="6045199"/>
                </a:lnTo>
                <a:lnTo>
                  <a:pt x="54990" y="6007099"/>
                </a:lnTo>
                <a:lnTo>
                  <a:pt x="47244" y="5968999"/>
                </a:lnTo>
                <a:lnTo>
                  <a:pt x="42672" y="5930899"/>
                </a:lnTo>
                <a:lnTo>
                  <a:pt x="39497" y="5892799"/>
                </a:lnTo>
                <a:lnTo>
                  <a:pt x="38099" y="5854699"/>
                </a:lnTo>
                <a:lnTo>
                  <a:pt x="38099" y="850899"/>
                </a:lnTo>
                <a:lnTo>
                  <a:pt x="39497" y="812799"/>
                </a:lnTo>
                <a:lnTo>
                  <a:pt x="42672" y="774699"/>
                </a:lnTo>
                <a:lnTo>
                  <a:pt x="47244" y="736599"/>
                </a:lnTo>
                <a:lnTo>
                  <a:pt x="54990" y="685799"/>
                </a:lnTo>
                <a:lnTo>
                  <a:pt x="64135" y="647699"/>
                </a:lnTo>
                <a:lnTo>
                  <a:pt x="74803" y="609599"/>
                </a:lnTo>
                <a:lnTo>
                  <a:pt x="86995" y="571499"/>
                </a:lnTo>
                <a:lnTo>
                  <a:pt x="102235" y="533399"/>
                </a:lnTo>
                <a:lnTo>
                  <a:pt x="118872" y="507999"/>
                </a:lnTo>
                <a:lnTo>
                  <a:pt x="155448" y="431799"/>
                </a:lnTo>
                <a:lnTo>
                  <a:pt x="176657" y="406399"/>
                </a:lnTo>
                <a:lnTo>
                  <a:pt x="199644" y="368299"/>
                </a:lnTo>
                <a:lnTo>
                  <a:pt x="224028" y="342899"/>
                </a:lnTo>
                <a:lnTo>
                  <a:pt x="250063" y="304799"/>
                </a:lnTo>
                <a:lnTo>
                  <a:pt x="304800" y="254000"/>
                </a:lnTo>
                <a:lnTo>
                  <a:pt x="365759" y="203200"/>
                </a:lnTo>
                <a:lnTo>
                  <a:pt x="397891" y="177800"/>
                </a:lnTo>
                <a:lnTo>
                  <a:pt x="429895" y="165100"/>
                </a:lnTo>
                <a:lnTo>
                  <a:pt x="464820" y="139700"/>
                </a:lnTo>
                <a:lnTo>
                  <a:pt x="499872" y="127000"/>
                </a:lnTo>
                <a:lnTo>
                  <a:pt x="536448" y="101600"/>
                </a:lnTo>
                <a:lnTo>
                  <a:pt x="572897" y="88900"/>
                </a:lnTo>
                <a:lnTo>
                  <a:pt x="649097" y="63500"/>
                </a:lnTo>
                <a:lnTo>
                  <a:pt x="688848" y="63500"/>
                </a:lnTo>
                <a:lnTo>
                  <a:pt x="728472" y="50800"/>
                </a:lnTo>
                <a:close/>
              </a:path>
              <a:path w="8985885" h="6692900">
                <a:moveTo>
                  <a:pt x="8258556" y="38100"/>
                </a:moveTo>
                <a:lnTo>
                  <a:pt x="8174608" y="38100"/>
                </a:lnTo>
                <a:lnTo>
                  <a:pt x="8215883" y="50800"/>
                </a:lnTo>
                <a:lnTo>
                  <a:pt x="8257158" y="50800"/>
                </a:lnTo>
                <a:lnTo>
                  <a:pt x="8336280" y="76200"/>
                </a:lnTo>
                <a:lnTo>
                  <a:pt x="8376031" y="76200"/>
                </a:lnTo>
                <a:lnTo>
                  <a:pt x="8412480" y="88900"/>
                </a:lnTo>
                <a:lnTo>
                  <a:pt x="8450580" y="114300"/>
                </a:lnTo>
                <a:lnTo>
                  <a:pt x="8520684" y="139700"/>
                </a:lnTo>
                <a:lnTo>
                  <a:pt x="8555609" y="165100"/>
                </a:lnTo>
                <a:lnTo>
                  <a:pt x="8587867" y="177800"/>
                </a:lnTo>
                <a:lnTo>
                  <a:pt x="8651621" y="228600"/>
                </a:lnTo>
                <a:lnTo>
                  <a:pt x="8680831" y="254000"/>
                </a:lnTo>
                <a:lnTo>
                  <a:pt x="8708009" y="279400"/>
                </a:lnTo>
                <a:lnTo>
                  <a:pt x="8735695" y="304799"/>
                </a:lnTo>
                <a:lnTo>
                  <a:pt x="8761603" y="342899"/>
                </a:lnTo>
                <a:lnTo>
                  <a:pt x="8785733" y="368299"/>
                </a:lnTo>
                <a:lnTo>
                  <a:pt x="8808720" y="406399"/>
                </a:lnTo>
                <a:lnTo>
                  <a:pt x="8830056" y="431799"/>
                </a:lnTo>
                <a:lnTo>
                  <a:pt x="8848344" y="469899"/>
                </a:lnTo>
                <a:lnTo>
                  <a:pt x="8866759" y="507999"/>
                </a:lnTo>
                <a:lnTo>
                  <a:pt x="8883396" y="533399"/>
                </a:lnTo>
                <a:lnTo>
                  <a:pt x="8896858" y="571499"/>
                </a:lnTo>
                <a:lnTo>
                  <a:pt x="8910955" y="609599"/>
                </a:lnTo>
                <a:lnTo>
                  <a:pt x="8921496" y="647699"/>
                </a:lnTo>
                <a:lnTo>
                  <a:pt x="8930767" y="685799"/>
                </a:lnTo>
                <a:lnTo>
                  <a:pt x="8938133" y="736599"/>
                </a:lnTo>
                <a:lnTo>
                  <a:pt x="8942959" y="774699"/>
                </a:lnTo>
                <a:lnTo>
                  <a:pt x="8945880" y="812799"/>
                </a:lnTo>
                <a:lnTo>
                  <a:pt x="8947531" y="850899"/>
                </a:lnTo>
                <a:lnTo>
                  <a:pt x="8947531" y="5854699"/>
                </a:lnTo>
                <a:lnTo>
                  <a:pt x="8945880" y="5892799"/>
                </a:lnTo>
                <a:lnTo>
                  <a:pt x="8942959" y="5930899"/>
                </a:lnTo>
                <a:lnTo>
                  <a:pt x="8938133" y="5968999"/>
                </a:lnTo>
                <a:lnTo>
                  <a:pt x="8930767" y="6007099"/>
                </a:lnTo>
                <a:lnTo>
                  <a:pt x="8921496" y="6057899"/>
                </a:lnTo>
                <a:lnTo>
                  <a:pt x="8910955" y="6095999"/>
                </a:lnTo>
                <a:lnTo>
                  <a:pt x="8883396" y="6159499"/>
                </a:lnTo>
                <a:lnTo>
                  <a:pt x="8866759" y="6197599"/>
                </a:lnTo>
                <a:lnTo>
                  <a:pt x="8848344" y="6235699"/>
                </a:lnTo>
                <a:lnTo>
                  <a:pt x="8828659" y="6273799"/>
                </a:lnTo>
                <a:lnTo>
                  <a:pt x="8807196" y="6299199"/>
                </a:lnTo>
                <a:lnTo>
                  <a:pt x="8784209" y="6337299"/>
                </a:lnTo>
                <a:lnTo>
                  <a:pt x="8761603" y="6362699"/>
                </a:lnTo>
                <a:lnTo>
                  <a:pt x="8735695" y="6400799"/>
                </a:lnTo>
                <a:lnTo>
                  <a:pt x="8708009" y="6426199"/>
                </a:lnTo>
                <a:lnTo>
                  <a:pt x="8679180" y="6451599"/>
                </a:lnTo>
                <a:lnTo>
                  <a:pt x="8649970" y="6476999"/>
                </a:lnTo>
                <a:lnTo>
                  <a:pt x="8619744" y="6502399"/>
                </a:lnTo>
                <a:lnTo>
                  <a:pt x="8587867" y="6527800"/>
                </a:lnTo>
                <a:lnTo>
                  <a:pt x="8553958" y="6540500"/>
                </a:lnTo>
                <a:lnTo>
                  <a:pt x="8520684" y="6565900"/>
                </a:lnTo>
                <a:lnTo>
                  <a:pt x="8485759" y="6578600"/>
                </a:lnTo>
                <a:lnTo>
                  <a:pt x="8449056" y="6591300"/>
                </a:lnTo>
                <a:lnTo>
                  <a:pt x="8412480" y="6616700"/>
                </a:lnTo>
                <a:lnTo>
                  <a:pt x="8374380" y="6629400"/>
                </a:lnTo>
                <a:lnTo>
                  <a:pt x="8336280" y="6629400"/>
                </a:lnTo>
                <a:lnTo>
                  <a:pt x="8296656" y="6642100"/>
                </a:lnTo>
                <a:lnTo>
                  <a:pt x="8255508" y="6654800"/>
                </a:lnTo>
                <a:lnTo>
                  <a:pt x="8299831" y="6654800"/>
                </a:lnTo>
                <a:lnTo>
                  <a:pt x="8339455" y="6642100"/>
                </a:lnTo>
                <a:lnTo>
                  <a:pt x="8378698" y="6642100"/>
                </a:lnTo>
                <a:lnTo>
                  <a:pt x="8416798" y="6616700"/>
                </a:lnTo>
                <a:lnTo>
                  <a:pt x="8454898" y="6604000"/>
                </a:lnTo>
                <a:lnTo>
                  <a:pt x="8491855" y="6591300"/>
                </a:lnTo>
                <a:lnTo>
                  <a:pt x="8526780" y="6578600"/>
                </a:lnTo>
                <a:lnTo>
                  <a:pt x="8561959" y="6553200"/>
                </a:lnTo>
                <a:lnTo>
                  <a:pt x="8595233" y="6527800"/>
                </a:lnTo>
                <a:lnTo>
                  <a:pt x="8627491" y="6515100"/>
                </a:lnTo>
                <a:lnTo>
                  <a:pt x="8659495" y="6489699"/>
                </a:lnTo>
                <a:lnTo>
                  <a:pt x="8688070" y="6464299"/>
                </a:lnTo>
                <a:lnTo>
                  <a:pt x="8717280" y="6426199"/>
                </a:lnTo>
                <a:lnTo>
                  <a:pt x="8744458" y="6400799"/>
                </a:lnTo>
                <a:lnTo>
                  <a:pt x="8770620" y="6375399"/>
                </a:lnTo>
                <a:lnTo>
                  <a:pt x="8795131" y="6337299"/>
                </a:lnTo>
                <a:lnTo>
                  <a:pt x="8817991" y="6311899"/>
                </a:lnTo>
                <a:lnTo>
                  <a:pt x="8839073" y="6273799"/>
                </a:lnTo>
                <a:lnTo>
                  <a:pt x="8860409" y="6235699"/>
                </a:lnTo>
                <a:lnTo>
                  <a:pt x="8878570" y="6210299"/>
                </a:lnTo>
                <a:lnTo>
                  <a:pt x="8894191" y="6172199"/>
                </a:lnTo>
                <a:lnTo>
                  <a:pt x="8909431" y="6134099"/>
                </a:lnTo>
                <a:lnTo>
                  <a:pt x="8923020" y="6095999"/>
                </a:lnTo>
                <a:lnTo>
                  <a:pt x="8933434" y="6057899"/>
                </a:lnTo>
                <a:lnTo>
                  <a:pt x="8942959" y="6019799"/>
                </a:lnTo>
                <a:lnTo>
                  <a:pt x="8950198" y="5968999"/>
                </a:lnTo>
                <a:lnTo>
                  <a:pt x="8954770" y="5930899"/>
                </a:lnTo>
                <a:lnTo>
                  <a:pt x="8957945" y="5892799"/>
                </a:lnTo>
                <a:lnTo>
                  <a:pt x="8959596" y="5854699"/>
                </a:lnTo>
                <a:lnTo>
                  <a:pt x="8959596" y="850899"/>
                </a:lnTo>
                <a:lnTo>
                  <a:pt x="8957945" y="812799"/>
                </a:lnTo>
                <a:lnTo>
                  <a:pt x="8954770" y="774699"/>
                </a:lnTo>
                <a:lnTo>
                  <a:pt x="8950198" y="723899"/>
                </a:lnTo>
                <a:lnTo>
                  <a:pt x="8942959" y="685799"/>
                </a:lnTo>
                <a:lnTo>
                  <a:pt x="8933434" y="647699"/>
                </a:lnTo>
                <a:lnTo>
                  <a:pt x="8923020" y="609599"/>
                </a:lnTo>
                <a:lnTo>
                  <a:pt x="8909431" y="571499"/>
                </a:lnTo>
                <a:lnTo>
                  <a:pt x="8894191" y="533399"/>
                </a:lnTo>
                <a:lnTo>
                  <a:pt x="8878570" y="495299"/>
                </a:lnTo>
                <a:lnTo>
                  <a:pt x="8860409" y="457199"/>
                </a:lnTo>
                <a:lnTo>
                  <a:pt x="8840470" y="431799"/>
                </a:lnTo>
                <a:lnTo>
                  <a:pt x="8819134" y="393699"/>
                </a:lnTo>
                <a:lnTo>
                  <a:pt x="8795131" y="368299"/>
                </a:lnTo>
                <a:lnTo>
                  <a:pt x="8770620" y="330199"/>
                </a:lnTo>
                <a:lnTo>
                  <a:pt x="8744458" y="304799"/>
                </a:lnTo>
                <a:lnTo>
                  <a:pt x="8717280" y="266700"/>
                </a:lnTo>
                <a:lnTo>
                  <a:pt x="8688070" y="241300"/>
                </a:lnTo>
                <a:lnTo>
                  <a:pt x="8659495" y="215900"/>
                </a:lnTo>
                <a:lnTo>
                  <a:pt x="8627491" y="190500"/>
                </a:lnTo>
                <a:lnTo>
                  <a:pt x="8595233" y="177800"/>
                </a:lnTo>
                <a:lnTo>
                  <a:pt x="8561959" y="152400"/>
                </a:lnTo>
                <a:lnTo>
                  <a:pt x="8526780" y="127000"/>
                </a:lnTo>
                <a:lnTo>
                  <a:pt x="8491855" y="114300"/>
                </a:lnTo>
                <a:lnTo>
                  <a:pt x="8454898" y="101600"/>
                </a:lnTo>
                <a:lnTo>
                  <a:pt x="8416798" y="76200"/>
                </a:lnTo>
                <a:lnTo>
                  <a:pt x="8378698" y="63500"/>
                </a:lnTo>
                <a:lnTo>
                  <a:pt x="8339455" y="63500"/>
                </a:lnTo>
                <a:lnTo>
                  <a:pt x="8299831" y="50800"/>
                </a:lnTo>
                <a:lnTo>
                  <a:pt x="8258556" y="38100"/>
                </a:lnTo>
                <a:close/>
              </a:path>
              <a:path w="8985885" h="6692900">
                <a:moveTo>
                  <a:pt x="810894" y="38100"/>
                </a:moveTo>
                <a:lnTo>
                  <a:pt x="726948" y="38100"/>
                </a:lnTo>
                <a:lnTo>
                  <a:pt x="685800" y="50800"/>
                </a:lnTo>
                <a:lnTo>
                  <a:pt x="769619" y="50800"/>
                </a:lnTo>
                <a:lnTo>
                  <a:pt x="810894" y="38100"/>
                </a:lnTo>
                <a:close/>
              </a:path>
              <a:path w="8985885" h="6692900">
                <a:moveTo>
                  <a:pt x="851916" y="12700"/>
                </a:moveTo>
                <a:lnTo>
                  <a:pt x="722503" y="12700"/>
                </a:lnTo>
                <a:lnTo>
                  <a:pt x="679704" y="25400"/>
                </a:lnTo>
                <a:lnTo>
                  <a:pt x="638429" y="38100"/>
                </a:lnTo>
                <a:lnTo>
                  <a:pt x="682625" y="38100"/>
                </a:lnTo>
                <a:lnTo>
                  <a:pt x="723900" y="25400"/>
                </a:lnTo>
                <a:lnTo>
                  <a:pt x="809244" y="25400"/>
                </a:lnTo>
                <a:lnTo>
                  <a:pt x="851916" y="12700"/>
                </a:lnTo>
                <a:close/>
              </a:path>
              <a:path w="8985885" h="6692900">
                <a:moveTo>
                  <a:pt x="8132191" y="25400"/>
                </a:moveTo>
                <a:lnTo>
                  <a:pt x="851916" y="25400"/>
                </a:lnTo>
                <a:lnTo>
                  <a:pt x="809244" y="38100"/>
                </a:lnTo>
                <a:lnTo>
                  <a:pt x="8174608" y="38100"/>
                </a:lnTo>
                <a:lnTo>
                  <a:pt x="8132191" y="25400"/>
                </a:lnTo>
                <a:close/>
              </a:path>
              <a:path w="8985885" h="6692900">
                <a:moveTo>
                  <a:pt x="8261731" y="12700"/>
                </a:moveTo>
                <a:lnTo>
                  <a:pt x="8132191" y="12700"/>
                </a:lnTo>
                <a:lnTo>
                  <a:pt x="8176133" y="25400"/>
                </a:lnTo>
                <a:lnTo>
                  <a:pt x="8260080" y="25400"/>
                </a:lnTo>
                <a:lnTo>
                  <a:pt x="8301355" y="38100"/>
                </a:lnTo>
                <a:lnTo>
                  <a:pt x="8345170" y="38100"/>
                </a:lnTo>
                <a:lnTo>
                  <a:pt x="8304403" y="25400"/>
                </a:lnTo>
                <a:lnTo>
                  <a:pt x="8261731" y="12700"/>
                </a:lnTo>
                <a:close/>
              </a:path>
              <a:path w="8985885" h="6692900">
                <a:moveTo>
                  <a:pt x="8132191" y="0"/>
                </a:moveTo>
                <a:lnTo>
                  <a:pt x="851916" y="0"/>
                </a:lnTo>
                <a:lnTo>
                  <a:pt x="807719" y="12700"/>
                </a:lnTo>
                <a:lnTo>
                  <a:pt x="8176133" y="12700"/>
                </a:lnTo>
                <a:lnTo>
                  <a:pt x="813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4083" y="210819"/>
            <a:ext cx="5575833" cy="998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4228" y="2173970"/>
            <a:ext cx="8035543" cy="4296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metryspectrum.org/" TargetMode="External"/><Relationship Id="rId2" Type="http://schemas.openxmlformats.org/officeDocument/2006/relationships/hyperlink" Target="mailto:ICTS@telemetryspectrum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152" y="1635366"/>
            <a:ext cx="8679815" cy="5248910"/>
            <a:chOff x="299961" y="1371625"/>
            <a:chExt cx="8679815" cy="52489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5622" y="1371625"/>
              <a:ext cx="5248668" cy="52486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6311" y="6169291"/>
              <a:ext cx="8667115" cy="0"/>
            </a:xfrm>
            <a:custGeom>
              <a:avLst/>
              <a:gdLst/>
              <a:ahLst/>
              <a:cxnLst/>
              <a:rect l="l" t="t" r="r" b="b"/>
              <a:pathLst>
                <a:path w="8667115">
                  <a:moveTo>
                    <a:pt x="0" y="0"/>
                  </a:moveTo>
                  <a:lnTo>
                    <a:pt x="8666607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63525" marR="5080" indent="-189230">
              <a:lnSpc>
                <a:spcPct val="74700"/>
              </a:lnSpc>
              <a:spcBef>
                <a:spcPts val="1180"/>
              </a:spcBef>
            </a:pPr>
            <a:r>
              <a:rPr sz="3600" b="1" spc="-5" dirty="0">
                <a:latin typeface="Times New Roman"/>
                <a:cs typeface="Times New Roman"/>
              </a:rPr>
              <a:t>International Consortium </a:t>
            </a:r>
            <a:r>
              <a:rPr sz="3600" b="1" spc="-88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for</a:t>
            </a:r>
            <a:r>
              <a:rPr sz="3600" b="1" spc="-145" dirty="0">
                <a:latin typeface="Times New Roman"/>
                <a:cs typeface="Times New Roman"/>
              </a:rPr>
              <a:t> </a:t>
            </a:r>
            <a:r>
              <a:rPr sz="3600" b="1" spc="-40" dirty="0">
                <a:latin typeface="Times New Roman"/>
                <a:cs typeface="Times New Roman"/>
              </a:rPr>
              <a:t>Telemetry</a:t>
            </a:r>
            <a:r>
              <a:rPr sz="3600" b="1" spc="2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Spectrum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4751" y="6161824"/>
            <a:ext cx="1162050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b="1" spc="-5" dirty="0" smtClean="0">
                <a:latin typeface="Times New Roman"/>
                <a:cs typeface="Times New Roman"/>
              </a:rPr>
              <a:t>ITC</a:t>
            </a:r>
            <a:r>
              <a:rPr sz="1800" b="1" spc="-65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2021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6330" y="6161824"/>
            <a:ext cx="207927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b="1" spc="-30" dirty="0" smtClean="0">
                <a:latin typeface="Times New Roman"/>
                <a:cs typeface="Times New Roman"/>
              </a:rPr>
              <a:t>Las Vegas, Nevada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4779" y="2234831"/>
            <a:ext cx="8269605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latin typeface="Times New Roman"/>
                <a:cs typeface="Times New Roman"/>
              </a:rPr>
              <a:t>Addressing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spc="-35" dirty="0">
                <a:latin typeface="Times New Roman"/>
                <a:cs typeface="Times New Roman"/>
              </a:rPr>
              <a:t>Telemetry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Spectrum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-5" dirty="0" smtClean="0">
                <a:latin typeface="Times New Roman"/>
                <a:cs typeface="Times New Roman"/>
              </a:rPr>
              <a:t>Encroachment</a:t>
            </a:r>
            <a:endParaRPr lang="en-US" sz="3200" b="1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7491" y="2694685"/>
            <a:ext cx="8237220" cy="38100"/>
          </a:xfrm>
          <a:custGeom>
            <a:avLst/>
            <a:gdLst/>
            <a:ahLst/>
            <a:cxnLst/>
            <a:rect l="l" t="t" r="r" b="b"/>
            <a:pathLst>
              <a:path w="8237220" h="38100">
                <a:moveTo>
                  <a:pt x="8236838" y="0"/>
                </a:moveTo>
                <a:lnTo>
                  <a:pt x="0" y="0"/>
                </a:lnTo>
                <a:lnTo>
                  <a:pt x="0" y="38100"/>
                </a:lnTo>
                <a:lnTo>
                  <a:pt x="8236838" y="38100"/>
                </a:lnTo>
                <a:lnTo>
                  <a:pt x="82368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3658" y="3664102"/>
            <a:ext cx="2883942" cy="4405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750" spc="20" dirty="0" smtClean="0">
                <a:latin typeface="Times New Roman"/>
                <a:cs typeface="Times New Roman"/>
              </a:rPr>
              <a:t>Guy Williams</a:t>
            </a: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25116" y="3664102"/>
            <a:ext cx="5273675" cy="450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spc="20" dirty="0">
                <a:latin typeface="Times New Roman"/>
                <a:cs typeface="Times New Roman"/>
              </a:rPr>
              <a:t>ICTS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Regional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coordinator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Region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lang="en-US" sz="2750" spc="15" dirty="0" smtClean="0">
                <a:latin typeface="Times New Roman"/>
                <a:cs typeface="Times New Roman"/>
              </a:rPr>
              <a:t>2</a:t>
            </a: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6256" y="4064508"/>
            <a:ext cx="7293609" cy="17145"/>
          </a:xfrm>
          <a:custGeom>
            <a:avLst/>
            <a:gdLst/>
            <a:ahLst/>
            <a:cxnLst/>
            <a:rect l="l" t="t" r="r" b="b"/>
            <a:pathLst>
              <a:path w="7293609" h="17145">
                <a:moveTo>
                  <a:pt x="7293610" y="0"/>
                </a:moveTo>
                <a:lnTo>
                  <a:pt x="0" y="0"/>
                </a:lnTo>
                <a:lnTo>
                  <a:pt x="0" y="16891"/>
                </a:lnTo>
                <a:lnTo>
                  <a:pt x="7293610" y="16891"/>
                </a:lnTo>
                <a:lnTo>
                  <a:pt x="7293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764664" y="4304056"/>
            <a:ext cx="731520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2750" u="sng" spc="20" dirty="0" smtClean="0">
                <a:latin typeface="Times New Roman"/>
                <a:cs typeface="Times New Roman"/>
              </a:rPr>
              <a:t>Luc FALGA ICTS </a:t>
            </a:r>
            <a:r>
              <a:rPr lang="en-US" sz="2750" u="sng" spc="20" dirty="0">
                <a:latin typeface="Times New Roman"/>
                <a:cs typeface="Times New Roman"/>
              </a:rPr>
              <a:t>Regional coordinator Region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51060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{DISTRIBUTION STATEMENT A. Approved for public release; Distribution is unlimited 412TW-PA-21451]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46860" marR="5080" indent="-1534795">
              <a:lnSpc>
                <a:spcPts val="3829"/>
              </a:lnSpc>
              <a:spcBef>
                <a:spcPts val="200"/>
              </a:spcBef>
            </a:pPr>
            <a:r>
              <a:rPr spc="-5" dirty="0"/>
              <a:t>World</a:t>
            </a:r>
            <a:r>
              <a:rPr spc="-25" dirty="0"/>
              <a:t> </a:t>
            </a:r>
            <a:r>
              <a:rPr spc="-5" dirty="0"/>
              <a:t>Radio</a:t>
            </a:r>
            <a:r>
              <a:rPr spc="-25" dirty="0"/>
              <a:t> </a:t>
            </a:r>
            <a:r>
              <a:rPr spc="-5" dirty="0"/>
              <a:t>Communication </a:t>
            </a:r>
            <a:r>
              <a:rPr spc="-869"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6688" y="1848878"/>
            <a:ext cx="7604125" cy="2884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765175" indent="-344805">
              <a:lnSpc>
                <a:spcPct val="997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  <a:tab pos="1665605" algn="l"/>
              </a:tabLst>
            </a:pPr>
            <a:r>
              <a:rPr sz="2000" dirty="0">
                <a:latin typeface="Arial"/>
                <a:cs typeface="Arial"/>
              </a:rPr>
              <a:t>We,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ICTS,	</a:t>
            </a:r>
            <a:r>
              <a:rPr sz="2000" dirty="0">
                <a:latin typeface="Arial"/>
                <a:cs typeface="Arial"/>
              </a:rPr>
              <a:t>must encourage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scientific communities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 engage </a:t>
            </a:r>
            <a:r>
              <a:rPr sz="2000" spc="-5" dirty="0">
                <a:latin typeface="Arial"/>
                <a:cs typeface="Arial"/>
              </a:rPr>
              <a:t>within </a:t>
            </a:r>
            <a:r>
              <a:rPr sz="2000" dirty="0">
                <a:latin typeface="Arial"/>
                <a:cs typeface="Arial"/>
              </a:rPr>
              <a:t>both their government's communications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agencies,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their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regional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alliance,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ITU-R's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Working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Parties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protect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AMT</a:t>
            </a:r>
            <a:r>
              <a:rPr sz="2000" dirty="0">
                <a:latin typeface="Arial"/>
                <a:cs typeface="Arial"/>
              </a:rPr>
              <a:t> interests.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356870" marR="5080" indent="-344805">
              <a:lnSpc>
                <a:spcPct val="99800"/>
              </a:lnSpc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Arial"/>
                <a:cs typeface="Arial"/>
              </a:rPr>
              <a:t>Without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this</a:t>
            </a:r>
            <a:r>
              <a:rPr sz="2000" dirty="0">
                <a:latin typeface="Arial"/>
                <a:cs typeface="Arial"/>
              </a:rPr>
              <a:t> advocacy,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member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administrators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make informed decisions </a:t>
            </a:r>
            <a:r>
              <a:rPr sz="2000" spc="-5" dirty="0">
                <a:latin typeface="Arial"/>
                <a:cs typeface="Arial"/>
              </a:rPr>
              <a:t>that </a:t>
            </a:r>
            <a:r>
              <a:rPr sz="2000" dirty="0">
                <a:latin typeface="Arial"/>
                <a:cs typeface="Arial"/>
              </a:rPr>
              <a:t>accurately represent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telemetry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interests (commercial, scientific, government) </a:t>
            </a:r>
            <a:r>
              <a:rPr sz="2000" spc="-5" dirty="0">
                <a:latin typeface="Arial"/>
                <a:cs typeface="Arial"/>
              </a:rPr>
              <a:t>of their </a:t>
            </a:r>
            <a:r>
              <a:rPr sz="2000" dirty="0">
                <a:latin typeface="Arial"/>
                <a:cs typeface="Arial"/>
              </a:rPr>
              <a:t>countries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regions.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7296" y="488200"/>
            <a:ext cx="5188585" cy="450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b="1" spc="25" dirty="0">
                <a:latin typeface="Arial"/>
                <a:cs typeface="Arial"/>
              </a:rPr>
              <a:t>2007-</a:t>
            </a:r>
            <a:r>
              <a:rPr sz="2750" b="1" spc="5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A“Banner</a:t>
            </a:r>
            <a:r>
              <a:rPr sz="2750" b="1" spc="30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Year“</a:t>
            </a:r>
            <a:r>
              <a:rPr sz="2750" b="1" spc="20" dirty="0">
                <a:latin typeface="Arial"/>
                <a:cs typeface="Arial"/>
              </a:rPr>
              <a:t> </a:t>
            </a:r>
            <a:r>
              <a:rPr sz="2750" b="1" spc="15" dirty="0">
                <a:latin typeface="Arial"/>
                <a:cs typeface="Arial"/>
              </a:rPr>
              <a:t>for</a:t>
            </a:r>
            <a:r>
              <a:rPr sz="2750" b="1" spc="10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AMT</a:t>
            </a:r>
            <a:endParaRPr sz="2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688" y="1720072"/>
            <a:ext cx="8406765" cy="42652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52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At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2007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WRC,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worldwide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telemetry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users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secured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“global”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band</a:t>
            </a:r>
            <a:r>
              <a:rPr sz="1800" spc="-10" dirty="0" smtClean="0">
                <a:latin typeface="Arial"/>
                <a:cs typeface="Arial"/>
              </a:rPr>
              <a:t>.</a:t>
            </a:r>
            <a:endParaRPr lang="en-US" sz="1800" spc="-10" dirty="0" smtClean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520"/>
              </a:spcBef>
              <a:buChar char="•"/>
              <a:tabLst>
                <a:tab pos="354965" algn="l"/>
                <a:tab pos="355600" algn="l"/>
              </a:tabLst>
            </a:pPr>
            <a:endParaRPr sz="1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After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fought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effort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secure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additional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spectrum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telemetry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that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started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 1993,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global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scientific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community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was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recognized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its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economic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scientific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value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additional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allocations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were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approved</a:t>
            </a:r>
            <a:r>
              <a:rPr sz="1800" spc="-5" dirty="0" smtClean="0">
                <a:latin typeface="Arial"/>
                <a:cs typeface="Arial"/>
              </a:rPr>
              <a:t>.</a:t>
            </a:r>
            <a:endParaRPr lang="en-US" sz="1800" spc="-5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endParaRPr sz="1800" dirty="0">
              <a:latin typeface="Arial"/>
              <a:cs typeface="Arial"/>
            </a:endParaRPr>
          </a:p>
          <a:p>
            <a:pPr marL="355600" marR="208915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outcomes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Agenda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Item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1.5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WRC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2007</a:t>
            </a:r>
            <a:r>
              <a:rPr lang="en-US" spc="15" dirty="0" smtClean="0">
                <a:latin typeface="Arial"/>
                <a:cs typeface="Arial"/>
              </a:rPr>
              <a:t>, </a:t>
            </a:r>
            <a:r>
              <a:rPr sz="1800" spc="-5" dirty="0" smtClean="0">
                <a:latin typeface="Arial"/>
                <a:cs typeface="Arial"/>
              </a:rPr>
              <a:t>spectrum </a:t>
            </a:r>
            <a:r>
              <a:rPr lang="en-US" sz="1800" spc="-5" dirty="0" smtClean="0">
                <a:latin typeface="Arial"/>
                <a:cs typeface="Arial"/>
              </a:rPr>
              <a:t>in three additional bands was provided for </a:t>
            </a:r>
            <a:r>
              <a:rPr lang="en-US" sz="1800" spc="-5" dirty="0" err="1" smtClean="0">
                <a:latin typeface="Arial"/>
                <a:cs typeface="Arial"/>
              </a:rPr>
              <a:t>AMT</a:t>
            </a:r>
            <a:r>
              <a:rPr lang="en-US" sz="1800" spc="-5" dirty="0" smtClean="0">
                <a:latin typeface="Arial"/>
                <a:cs typeface="Arial"/>
              </a:rPr>
              <a:t>, one of these on a global basis, i.e. </a:t>
            </a:r>
            <a:r>
              <a:rPr sz="1800" spc="-10" dirty="0" smtClean="0">
                <a:latin typeface="Arial"/>
                <a:cs typeface="Arial"/>
              </a:rPr>
              <a:t>5091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MHz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5150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 err="1" smtClean="0">
                <a:latin typeface="Arial"/>
                <a:cs typeface="Arial"/>
              </a:rPr>
              <a:t>MHz.</a:t>
            </a:r>
            <a:r>
              <a:rPr lang="en-US" sz="1800" spc="-5" dirty="0" smtClean="0">
                <a:latin typeface="Arial"/>
                <a:cs typeface="Arial"/>
              </a:rPr>
              <a:t>  See ITU Radio Regulation 5.444B and Resolution 418 as revised.</a:t>
            </a:r>
          </a:p>
          <a:p>
            <a:pPr marL="355600" marR="208915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endParaRPr sz="1800" dirty="0">
              <a:latin typeface="Arial"/>
              <a:cs typeface="Arial"/>
            </a:endParaRPr>
          </a:p>
          <a:p>
            <a:pPr marL="355600" marR="448945" indent="-342900">
              <a:lnSpc>
                <a:spcPct val="9970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Arial"/>
                <a:cs typeface="Arial"/>
              </a:rPr>
              <a:t>Note that this band is also allocated for the aeronautical mobile (route) service (e.g. airport surface communications systems) which has priority; domestic implementation decisions are important here. </a:t>
            </a:r>
            <a:endParaRPr sz="1800" strike="sngStrike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7296" y="488200"/>
            <a:ext cx="5188585" cy="450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b="1" spc="25" dirty="0">
                <a:latin typeface="Arial"/>
                <a:cs typeface="Arial"/>
              </a:rPr>
              <a:t>2007-</a:t>
            </a:r>
            <a:r>
              <a:rPr sz="2750" b="1" spc="5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A“Banner</a:t>
            </a:r>
            <a:r>
              <a:rPr sz="2750" b="1" spc="30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Year“</a:t>
            </a:r>
            <a:r>
              <a:rPr sz="2750" b="1" spc="20" dirty="0">
                <a:latin typeface="Arial"/>
                <a:cs typeface="Arial"/>
              </a:rPr>
              <a:t> </a:t>
            </a:r>
            <a:r>
              <a:rPr sz="2750" b="1" spc="15" dirty="0">
                <a:latin typeface="Arial"/>
                <a:cs typeface="Arial"/>
              </a:rPr>
              <a:t>for</a:t>
            </a:r>
            <a:r>
              <a:rPr sz="2750" b="1" spc="10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AMT</a:t>
            </a:r>
            <a:endParaRPr sz="275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68680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two additional bands identified for AMT are 4400-4940 MHz in most Region 2 countries and in Australia; and 5925-6700 MHz in Region 2 countries.  See Radio Regulations 5.440A, 5.457C, and Resolution 416 (WRC-07) for details.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55600" marR="549275" lvl="0" indent="-342900">
              <a:spcBef>
                <a:spcPts val="9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Scientific,</a:t>
            </a:r>
            <a:r>
              <a:rPr lang="en-US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commercial,</a:t>
            </a:r>
            <a:r>
              <a:rPr lang="en-US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government</a:t>
            </a:r>
            <a:r>
              <a:rPr lang="en-US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prstClr val="black"/>
                </a:solidFill>
                <a:latin typeface="Arial"/>
                <a:cs typeface="Arial"/>
              </a:rPr>
              <a:t>flight</a:t>
            </a:r>
            <a:r>
              <a:rPr lang="en-US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test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communities</a:t>
            </a:r>
            <a:r>
              <a:rPr lang="en-US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prstClr val="black"/>
                </a:solidFill>
                <a:latin typeface="Arial"/>
                <a:cs typeface="Arial"/>
              </a:rPr>
              <a:t>highly </a:t>
            </a:r>
            <a:r>
              <a:rPr lang="en-US" spc="-48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encouraged</a:t>
            </a:r>
            <a:r>
              <a:rPr lang="en-US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5" dirty="0" smtClean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pc="1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/>
                <a:cs typeface="Arial"/>
              </a:rPr>
              <a:t>use of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the additional spectrum</a:t>
            </a:r>
            <a:r>
              <a:rPr lang="en-US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355600" marR="549275" lvl="0" indent="-342900">
              <a:spcBef>
                <a:spcPts val="95"/>
              </a:spcBef>
              <a:buFontTx/>
              <a:buChar char="•"/>
              <a:tabLst>
                <a:tab pos="354965" algn="l"/>
                <a:tab pos="355600" algn="l"/>
              </a:tabLst>
            </a:pP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5" dirty="0">
                <a:latin typeface="Arial"/>
                <a:cs typeface="Arial"/>
              </a:rPr>
              <a:t>Many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telemetry</a:t>
            </a:r>
            <a:r>
              <a:rPr lang="en-US" spc="15" dirty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vendors have</a:t>
            </a:r>
            <a:r>
              <a:rPr lang="en-US" spc="20" dirty="0" smtClean="0">
                <a:latin typeface="Arial"/>
                <a:cs typeface="Arial"/>
              </a:rPr>
              <a:t> </a:t>
            </a:r>
            <a:r>
              <a:rPr lang="en-US" spc="-10" dirty="0" smtClean="0">
                <a:latin typeface="Arial"/>
                <a:cs typeface="Arial"/>
              </a:rPr>
              <a:t>developed</a:t>
            </a:r>
            <a:r>
              <a:rPr lang="en-US" spc="35" dirty="0" smtClean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transmitters</a:t>
            </a:r>
            <a:r>
              <a:rPr lang="en-US" spc="-5" dirty="0">
                <a:latin typeface="Arial"/>
                <a:cs typeface="Arial"/>
              </a:rPr>
              <a:t>,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receivers,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and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-10" dirty="0" smtClean="0">
                <a:latin typeface="Arial"/>
                <a:cs typeface="Arial"/>
              </a:rPr>
              <a:t>antennas for one or more of these three bands.</a:t>
            </a:r>
          </a:p>
          <a:p>
            <a:r>
              <a:rPr lang="en-US" spc="10" dirty="0" smtClean="0">
                <a:latin typeface="Arial"/>
                <a:cs typeface="Arial"/>
              </a:rPr>
              <a:t> </a:t>
            </a:r>
          </a:p>
          <a:p>
            <a:pPr marL="354965" lvl="0" indent="-342900">
              <a:spcBef>
                <a:spcPts val="36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Arial"/>
                <a:cs typeface="Arial"/>
              </a:rPr>
              <a:t>Given the demand for mobile broadband spectrum, and the competition </a:t>
            </a:r>
            <a:r>
              <a:rPr lang="en-US" spc="-5" dirty="0">
                <a:latin typeface="Arial"/>
                <a:cs typeface="Arial"/>
              </a:rPr>
              <a:t>for spectrum </a:t>
            </a:r>
            <a:r>
              <a:rPr lang="en-US" spc="-5" dirty="0" smtClean="0">
                <a:latin typeface="Arial"/>
                <a:cs typeface="Arial"/>
              </a:rPr>
              <a:t>access, ICTS members should seek allocation of one or more of these bands within their countries, or find it unavailable domestically.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9564" y="519963"/>
            <a:ext cx="4651375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-5" dirty="0">
                <a:latin typeface="Arial"/>
                <a:cs typeface="Arial"/>
              </a:rPr>
              <a:t>Current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Threats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and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Challenges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788" y="1467878"/>
            <a:ext cx="8513445" cy="5209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0" marR="19177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443865" algn="l"/>
                <a:tab pos="444500" algn="l"/>
                <a:tab pos="2461895" algn="l"/>
              </a:tabLst>
            </a:pPr>
            <a:r>
              <a:rPr sz="2000" dirty="0">
                <a:latin typeface="Arial"/>
                <a:cs typeface="Arial"/>
              </a:rPr>
              <a:t>World Radiocommunication Conference 2019 </a:t>
            </a:r>
            <a:r>
              <a:rPr sz="2000" spc="-5" dirty="0">
                <a:latin typeface="Arial"/>
                <a:cs typeface="Arial"/>
              </a:rPr>
              <a:t>: </a:t>
            </a:r>
            <a:r>
              <a:rPr sz="2000" dirty="0">
                <a:latin typeface="Arial"/>
                <a:cs typeface="Arial"/>
              </a:rPr>
              <a:t>from </a:t>
            </a:r>
            <a:r>
              <a:rPr sz="2000" spc="5" dirty="0">
                <a:latin typeface="Arial"/>
                <a:cs typeface="Arial"/>
              </a:rPr>
              <a:t>28</a:t>
            </a:r>
            <a:r>
              <a:rPr sz="1950" spc="7" baseline="25641" dirty="0">
                <a:latin typeface="Arial"/>
                <a:cs typeface="Arial"/>
              </a:rPr>
              <a:t>th </a:t>
            </a:r>
            <a:r>
              <a:rPr sz="2000" dirty="0">
                <a:latin typeface="Arial"/>
                <a:cs typeface="Arial"/>
              </a:rPr>
              <a:t>of October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November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22nd,	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Sharm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El-Sheikh,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Egypt</a:t>
            </a:r>
            <a:endParaRPr sz="2000">
              <a:latin typeface="Arial"/>
              <a:cs typeface="Arial"/>
            </a:endParaRPr>
          </a:p>
          <a:p>
            <a:pPr marL="444500" marR="342900" indent="-342900">
              <a:lnSpc>
                <a:spcPct val="100000"/>
              </a:lnSpc>
              <a:spcBef>
                <a:spcPts val="470"/>
              </a:spcBef>
              <a:buChar char="•"/>
              <a:tabLst>
                <a:tab pos="443865" algn="l"/>
                <a:tab pos="44450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Conference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attended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3000-some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delegates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nations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around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world.</a:t>
            </a:r>
            <a:endParaRPr sz="2000">
              <a:latin typeface="Arial"/>
              <a:cs typeface="Arial"/>
            </a:endParaRPr>
          </a:p>
          <a:p>
            <a:pPr marL="443865" indent="-342900">
              <a:lnSpc>
                <a:spcPct val="100000"/>
              </a:lnSpc>
              <a:spcBef>
                <a:spcPts val="470"/>
              </a:spcBef>
              <a:buChar char="•"/>
              <a:tabLst>
                <a:tab pos="443865" algn="l"/>
                <a:tab pos="44450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Conference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identified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846455" lvl="1" indent="-288290">
              <a:lnSpc>
                <a:spcPct val="100000"/>
              </a:lnSpc>
              <a:spcBef>
                <a:spcPts val="439"/>
              </a:spcBef>
              <a:buChar char="–"/>
              <a:tabLst>
                <a:tab pos="846455" algn="l"/>
                <a:tab pos="847090" algn="l"/>
              </a:tabLst>
            </a:pPr>
            <a:r>
              <a:rPr sz="1800" spc="-5" dirty="0">
                <a:latin typeface="Arial"/>
                <a:cs typeface="Arial"/>
              </a:rPr>
              <a:t>over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15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GHz of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globally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harmonized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millimeter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wave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spectrum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5G</a:t>
            </a:r>
            <a:endParaRPr sz="1800">
              <a:latin typeface="Arial"/>
              <a:cs typeface="Arial"/>
            </a:endParaRPr>
          </a:p>
          <a:p>
            <a:pPr marL="846455" lvl="1" indent="-288290">
              <a:lnSpc>
                <a:spcPct val="100000"/>
              </a:lnSpc>
              <a:spcBef>
                <a:spcPts val="420"/>
              </a:spcBef>
              <a:buChar char="–"/>
              <a:tabLst>
                <a:tab pos="846455" algn="l"/>
                <a:tab pos="847090" algn="l"/>
              </a:tabLst>
            </a:pPr>
            <a:r>
              <a:rPr sz="1800" spc="-5" dirty="0">
                <a:latin typeface="Arial"/>
                <a:cs typeface="Arial"/>
              </a:rPr>
              <a:t>spectrum for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high-altitude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platform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stations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(“HAPS”)</a:t>
            </a:r>
            <a:endParaRPr sz="1800">
              <a:latin typeface="Arial"/>
              <a:cs typeface="Arial"/>
            </a:endParaRPr>
          </a:p>
          <a:p>
            <a:pPr marL="846455" lvl="1" indent="-288290">
              <a:lnSpc>
                <a:spcPct val="100000"/>
              </a:lnSpc>
              <a:spcBef>
                <a:spcPts val="430"/>
              </a:spcBef>
              <a:buChar char="–"/>
              <a:tabLst>
                <a:tab pos="846455" algn="l"/>
                <a:tab pos="847090" algn="l"/>
              </a:tabLst>
            </a:pPr>
            <a:r>
              <a:rPr sz="1800" spc="-5" dirty="0">
                <a:latin typeface="Arial"/>
                <a:cs typeface="Arial"/>
              </a:rPr>
              <a:t>spectrum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constellations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hundreds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thousands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new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satellites</a:t>
            </a:r>
            <a:endParaRPr sz="1800">
              <a:latin typeface="Arial"/>
              <a:cs typeface="Arial"/>
            </a:endParaRPr>
          </a:p>
          <a:p>
            <a:pPr marL="846455" lvl="1" indent="-288290">
              <a:lnSpc>
                <a:spcPct val="100000"/>
              </a:lnSpc>
              <a:spcBef>
                <a:spcPts val="420"/>
              </a:spcBef>
              <a:buChar char="–"/>
              <a:tabLst>
                <a:tab pos="846455" algn="l"/>
                <a:tab pos="847090" algn="l"/>
              </a:tabLst>
            </a:pPr>
            <a:r>
              <a:rPr sz="1800" spc="-5" dirty="0">
                <a:latin typeface="Arial"/>
                <a:cs typeface="Arial"/>
              </a:rPr>
              <a:t>spectrum for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earth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stations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 motion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communicating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aircraft</a:t>
            </a:r>
            <a:endParaRPr sz="1800">
              <a:latin typeface="Arial"/>
              <a:cs typeface="Arial"/>
            </a:endParaRPr>
          </a:p>
          <a:p>
            <a:pPr marL="910590" lvl="1" indent="-352425">
              <a:lnSpc>
                <a:spcPct val="100000"/>
              </a:lnSpc>
              <a:spcBef>
                <a:spcPts val="430"/>
              </a:spcBef>
              <a:buChar char="–"/>
              <a:tabLst>
                <a:tab pos="910590" algn="l"/>
                <a:tab pos="911225" algn="l"/>
              </a:tabLst>
            </a:pPr>
            <a:r>
              <a:rPr sz="1800" spc="-5" dirty="0">
                <a:latin typeface="Arial"/>
                <a:cs typeface="Arial"/>
              </a:rPr>
              <a:t>maritime vessels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vehicles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satellites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geostationary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orbit</a:t>
            </a:r>
            <a:endParaRPr sz="1800">
              <a:latin typeface="Arial"/>
              <a:cs typeface="Arial"/>
            </a:endParaRPr>
          </a:p>
          <a:p>
            <a:pPr marL="910590" lvl="1" indent="-352425">
              <a:lnSpc>
                <a:spcPct val="100000"/>
              </a:lnSpc>
              <a:spcBef>
                <a:spcPts val="420"/>
              </a:spcBef>
              <a:buChar char="–"/>
              <a:tabLst>
                <a:tab pos="910590" algn="l"/>
                <a:tab pos="911225" algn="l"/>
              </a:tabLst>
            </a:pPr>
            <a:r>
              <a:rPr sz="1800" spc="-5" dirty="0">
                <a:latin typeface="Arial"/>
                <a:cs typeface="Arial"/>
              </a:rPr>
              <a:t>spectrum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wireless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access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systems,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including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radio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local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networks.</a:t>
            </a:r>
            <a:endParaRPr sz="1800">
              <a:latin typeface="Arial"/>
              <a:cs typeface="Arial"/>
            </a:endParaRPr>
          </a:p>
          <a:p>
            <a:pPr marL="443865" indent="-342900">
              <a:lnSpc>
                <a:spcPct val="100000"/>
              </a:lnSpc>
              <a:spcBef>
                <a:spcPts val="459"/>
              </a:spcBef>
              <a:buChar char="•"/>
              <a:tabLst>
                <a:tab pos="443865" algn="l"/>
                <a:tab pos="44450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Conference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expanded</a:t>
            </a:r>
            <a:endParaRPr sz="2000">
              <a:latin typeface="Arial"/>
              <a:cs typeface="Arial"/>
            </a:endParaRPr>
          </a:p>
          <a:p>
            <a:pPr marL="846455" marR="716280" lvl="1" indent="-288290">
              <a:lnSpc>
                <a:spcPts val="2150"/>
              </a:lnSpc>
              <a:spcBef>
                <a:spcPts val="520"/>
              </a:spcBef>
              <a:buChar char="–"/>
              <a:tabLst>
                <a:tab pos="846455" algn="l"/>
                <a:tab pos="847090" algn="l"/>
              </a:tabLst>
            </a:pPr>
            <a:r>
              <a:rPr sz="1800" spc="-5" dirty="0">
                <a:latin typeface="Arial"/>
                <a:cs typeface="Arial"/>
              </a:rPr>
              <a:t>coverage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Global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Maritime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Distress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Safety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System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Polar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regions</a:t>
            </a:r>
            <a:endParaRPr sz="1800">
              <a:latin typeface="Arial"/>
              <a:cs typeface="Arial"/>
            </a:endParaRPr>
          </a:p>
          <a:p>
            <a:pPr marL="846455" marR="182880" lvl="1" indent="-288290">
              <a:lnSpc>
                <a:spcPct val="100000"/>
              </a:lnSpc>
              <a:spcBef>
                <a:spcPts val="360"/>
              </a:spcBef>
              <a:buFont typeface="Arial"/>
              <a:buChar char="–"/>
              <a:tabLst>
                <a:tab pos="910590" algn="l"/>
                <a:tab pos="911225" algn="l"/>
              </a:tabLst>
            </a:pPr>
            <a:r>
              <a:rPr dirty="0"/>
              <a:t>	</a:t>
            </a:r>
            <a:r>
              <a:rPr sz="1800" spc="-5" dirty="0">
                <a:latin typeface="Arial"/>
                <a:cs typeface="Arial"/>
              </a:rPr>
              <a:t>improved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flight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tracking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updated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Global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Aeronautical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Distress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Safety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9564" y="519963"/>
            <a:ext cx="4651375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-5" dirty="0">
                <a:latin typeface="Arial"/>
                <a:cs typeface="Arial"/>
              </a:rPr>
              <a:t>Current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Threats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and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Challenges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288" y="1485528"/>
            <a:ext cx="8734425" cy="46913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900" algn="just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No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items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agenda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dealing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expressly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Aeronautical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Mobile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Telemetry</a:t>
            </a:r>
            <a:endParaRPr sz="1800">
              <a:latin typeface="Arial"/>
              <a:cs typeface="Arial"/>
            </a:endParaRPr>
          </a:p>
          <a:p>
            <a:pPr marL="355600" marR="280670" indent="-342900" algn="just">
              <a:lnSpc>
                <a:spcPct val="99700"/>
              </a:lnSpc>
              <a:spcBef>
                <a:spcPts val="439"/>
              </a:spcBef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Recommendation </a:t>
            </a:r>
            <a:r>
              <a:rPr sz="1800" dirty="0">
                <a:latin typeface="Arial"/>
                <a:cs typeface="Arial"/>
              </a:rPr>
              <a:t>(ITU-R </a:t>
            </a:r>
            <a:r>
              <a:rPr sz="1800" spc="-5" dirty="0">
                <a:latin typeface="Arial"/>
                <a:cs typeface="Arial"/>
              </a:rPr>
              <a:t>M. </a:t>
            </a:r>
            <a:r>
              <a:rPr sz="1800" spc="-10" dirty="0">
                <a:latin typeface="Arial"/>
                <a:cs typeface="Arial"/>
              </a:rPr>
              <a:t>2122) </a:t>
            </a:r>
            <a:r>
              <a:rPr sz="1800" spc="-20" dirty="0">
                <a:latin typeface="Arial"/>
                <a:cs typeface="Arial"/>
              </a:rPr>
              <a:t>was </a:t>
            </a:r>
            <a:r>
              <a:rPr sz="1800" spc="-5" dirty="0">
                <a:latin typeface="Arial"/>
                <a:cs typeface="Arial"/>
              </a:rPr>
              <a:t>approved early last </a:t>
            </a:r>
            <a:r>
              <a:rPr sz="1800" spc="-10" dirty="0">
                <a:latin typeface="Arial"/>
                <a:cs typeface="Arial"/>
              </a:rPr>
              <a:t>year, </a:t>
            </a:r>
            <a:r>
              <a:rPr sz="1800" spc="-5" dirty="0">
                <a:latin typeface="Arial"/>
                <a:cs typeface="Arial"/>
              </a:rPr>
              <a:t>focuses on the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band </a:t>
            </a:r>
            <a:r>
              <a:rPr sz="1800" spc="-10" dirty="0">
                <a:latin typeface="Arial"/>
                <a:cs typeface="Arial"/>
              </a:rPr>
              <a:t>5150-5250 </a:t>
            </a:r>
            <a:r>
              <a:rPr sz="1800" spc="-5" dirty="0">
                <a:latin typeface="Arial"/>
                <a:cs typeface="Arial"/>
              </a:rPr>
              <a:t>MHz in </a:t>
            </a:r>
            <a:r>
              <a:rPr sz="1800" dirty="0">
                <a:latin typeface="Arial"/>
                <a:cs typeface="Arial"/>
              </a:rPr>
              <a:t>ITU </a:t>
            </a:r>
            <a:r>
              <a:rPr sz="1800" spc="-5" dirty="0">
                <a:latin typeface="Arial"/>
                <a:cs typeface="Arial"/>
              </a:rPr>
              <a:t>Region 1 (Europe, Africa, and the </a:t>
            </a:r>
            <a:r>
              <a:rPr sz="1800" spc="-10" dirty="0">
                <a:latin typeface="Arial"/>
                <a:cs typeface="Arial"/>
              </a:rPr>
              <a:t>Middle </a:t>
            </a:r>
            <a:r>
              <a:rPr sz="1800" spc="-5" dirty="0">
                <a:latin typeface="Arial"/>
                <a:cs typeface="Arial"/>
              </a:rPr>
              <a:t>East), </a:t>
            </a:r>
            <a:r>
              <a:rPr sz="1800" spc="-10" dirty="0">
                <a:latin typeface="Arial"/>
                <a:cs typeface="Arial"/>
              </a:rPr>
              <a:t>as 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well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 Brazil.</a:t>
            </a:r>
            <a:endParaRPr sz="1800">
              <a:latin typeface="Arial"/>
              <a:cs typeface="Arial"/>
            </a:endParaRPr>
          </a:p>
          <a:p>
            <a:pPr marL="355600" marR="67945" indent="-342900">
              <a:lnSpc>
                <a:spcPct val="998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Care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was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taken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during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work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document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ensure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that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compromise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long-standing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ITU-R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Recommendation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M. </a:t>
            </a:r>
            <a:r>
              <a:rPr sz="1800" spc="-10" dirty="0">
                <a:latin typeface="Arial"/>
                <a:cs typeface="Arial"/>
              </a:rPr>
              <a:t>1459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which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continues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provide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important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protection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other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world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other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spectrum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ranges.</a:t>
            </a:r>
            <a:endParaRPr sz="1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WRC-19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adopted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ambitious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provisional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agenda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next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Conference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Items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include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757555" marR="399415" lvl="1" indent="-288290">
              <a:lnSpc>
                <a:spcPct val="100000"/>
              </a:lnSpc>
              <a:spcBef>
                <a:spcPts val="375"/>
              </a:spcBef>
              <a:buChar char="–"/>
              <a:tabLst>
                <a:tab pos="757555" algn="l"/>
                <a:tab pos="758190" algn="l"/>
              </a:tabLst>
            </a:pPr>
            <a:r>
              <a:rPr sz="1600" spc="-5" dirty="0">
                <a:latin typeface="Arial"/>
                <a:cs typeface="Arial"/>
              </a:rPr>
              <a:t>measures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address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protection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aeronautical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mobile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service in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band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4800- </a:t>
            </a:r>
            <a:r>
              <a:rPr sz="1600" spc="-4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4990 MHz</a:t>
            </a:r>
            <a:endParaRPr sz="1600">
              <a:latin typeface="Arial"/>
              <a:cs typeface="Arial"/>
            </a:endParaRPr>
          </a:p>
          <a:p>
            <a:pPr marL="757555" marR="107950" lvl="1" indent="-288290">
              <a:lnSpc>
                <a:spcPts val="1910"/>
              </a:lnSpc>
              <a:spcBef>
                <a:spcPts val="459"/>
              </a:spcBef>
              <a:buChar char="–"/>
              <a:tabLst>
                <a:tab pos="757555" algn="l"/>
                <a:tab pos="758190" algn="l"/>
              </a:tabLst>
            </a:pPr>
            <a:r>
              <a:rPr sz="1600" spc="-5" dirty="0">
                <a:latin typeface="Arial"/>
                <a:cs typeface="Arial"/>
              </a:rPr>
              <a:t>possible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identification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additional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spectrum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3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6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GHz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ranges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international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mobile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telephony</a:t>
            </a:r>
            <a:endParaRPr sz="1600">
              <a:latin typeface="Arial"/>
              <a:cs typeface="Arial"/>
            </a:endParaRPr>
          </a:p>
          <a:p>
            <a:pPr marL="757555" lvl="1" indent="-288290">
              <a:lnSpc>
                <a:spcPct val="100000"/>
              </a:lnSpc>
              <a:spcBef>
                <a:spcPts val="320"/>
              </a:spcBef>
              <a:buChar char="–"/>
              <a:tabLst>
                <a:tab pos="757555" algn="l"/>
                <a:tab pos="758190" algn="l"/>
              </a:tabLst>
            </a:pPr>
            <a:r>
              <a:rPr sz="1600" spc="-5" dirty="0">
                <a:latin typeface="Arial"/>
                <a:cs typeface="Arial"/>
              </a:rPr>
              <a:t>development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regulatory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provisions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facilitate communication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sub-orbital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vehicles</a:t>
            </a:r>
            <a:endParaRPr sz="1600">
              <a:latin typeface="Arial"/>
              <a:cs typeface="Arial"/>
            </a:endParaRPr>
          </a:p>
          <a:p>
            <a:pPr marL="757555" lvl="1" indent="-288290">
              <a:lnSpc>
                <a:spcPct val="100000"/>
              </a:lnSpc>
              <a:spcBef>
                <a:spcPts val="370"/>
              </a:spcBef>
              <a:buChar char="–"/>
              <a:tabLst>
                <a:tab pos="757555" algn="l"/>
                <a:tab pos="758190" algn="l"/>
              </a:tabLst>
            </a:pPr>
            <a:r>
              <a:rPr sz="1600" spc="-10" dirty="0">
                <a:latin typeface="Arial"/>
                <a:cs typeface="Arial"/>
              </a:rPr>
              <a:t>new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allocations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aeronautical mobile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service.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0085" y="550557"/>
            <a:ext cx="49345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Telemetry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spectrum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Protection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and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ICTS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688" y="1774202"/>
            <a:ext cx="8278495" cy="3565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997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588010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International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Consortium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Telemetry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Spectrum</a:t>
            </a:r>
            <a:r>
              <a:rPr lang="en-US" sz="1800" spc="-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strives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inform the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international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telemetering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community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vital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issues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that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all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monitor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alert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members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needed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preserve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critical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scientific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capability.</a:t>
            </a:r>
            <a:endParaRPr sz="1800" dirty="0">
              <a:latin typeface="Arial"/>
              <a:cs typeface="Arial"/>
            </a:endParaRPr>
          </a:p>
          <a:p>
            <a:pPr marL="355600" marR="212090" indent="-342900">
              <a:lnSpc>
                <a:spcPts val="2150"/>
              </a:lnSpc>
              <a:spcBef>
                <a:spcPts val="51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ICTS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monitors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reports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regional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international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telecommunications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regulation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policy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activities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that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could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affect this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community.</a:t>
            </a:r>
            <a:endParaRPr sz="1800" dirty="0">
              <a:latin typeface="Arial"/>
              <a:cs typeface="Arial"/>
            </a:endParaRPr>
          </a:p>
          <a:p>
            <a:pPr marL="355600" marR="589280" indent="-342900">
              <a:lnSpc>
                <a:spcPct val="99700"/>
              </a:lnSpc>
              <a:spcBef>
                <a:spcPts val="36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develop,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use 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radio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frequency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(RF)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telemetry,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you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should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engage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development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these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international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regulations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policy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decisions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that </a:t>
            </a:r>
            <a:r>
              <a:rPr sz="1800" spc="-10" dirty="0">
                <a:latin typeface="Arial"/>
                <a:cs typeface="Arial"/>
              </a:rPr>
              <a:t>could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affect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you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locally.</a:t>
            </a:r>
            <a:endParaRPr sz="1800" dirty="0">
              <a:latin typeface="Arial"/>
              <a:cs typeface="Arial"/>
            </a:endParaRPr>
          </a:p>
          <a:p>
            <a:pPr marL="355600" marR="219075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The ICTS</a:t>
            </a:r>
            <a:r>
              <a:rPr sz="1800" spc="-20" dirty="0">
                <a:latin typeface="Arial"/>
                <a:cs typeface="Arial"/>
              </a:rPr>
              <a:t> was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formed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1999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chartered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under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sponsorship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International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Foundation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Telemetering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(IFT).</a:t>
            </a:r>
          </a:p>
          <a:p>
            <a:pPr marL="355600" marR="132715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IFT is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 non-profit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organization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dedicated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serving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professional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technical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interests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telemetering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community.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0085" y="550557"/>
            <a:ext cx="49345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Telemetry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spectrum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Protection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and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ICTS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26792" y="3204972"/>
            <a:ext cx="2924810" cy="15240"/>
          </a:xfrm>
          <a:custGeom>
            <a:avLst/>
            <a:gdLst/>
            <a:ahLst/>
            <a:cxnLst/>
            <a:rect l="l" t="t" r="r" b="b"/>
            <a:pathLst>
              <a:path w="2924810" h="15239">
                <a:moveTo>
                  <a:pt x="2924429" y="0"/>
                </a:moveTo>
                <a:lnTo>
                  <a:pt x="0" y="0"/>
                </a:lnTo>
                <a:lnTo>
                  <a:pt x="0" y="15239"/>
                </a:lnTo>
                <a:lnTo>
                  <a:pt x="2924429" y="15239"/>
                </a:lnTo>
                <a:lnTo>
                  <a:pt x="2924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1027" y="3497579"/>
            <a:ext cx="1638300" cy="15240"/>
          </a:xfrm>
          <a:custGeom>
            <a:avLst/>
            <a:gdLst/>
            <a:ahLst/>
            <a:cxnLst/>
            <a:rect l="l" t="t" r="r" b="b"/>
            <a:pathLst>
              <a:path w="1638300" h="15239">
                <a:moveTo>
                  <a:pt x="1638300" y="0"/>
                </a:moveTo>
                <a:lnTo>
                  <a:pt x="0" y="0"/>
                </a:lnTo>
                <a:lnTo>
                  <a:pt x="0" y="15112"/>
                </a:lnTo>
                <a:lnTo>
                  <a:pt x="1638300" y="15112"/>
                </a:lnTo>
                <a:lnTo>
                  <a:pt x="1638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2100" y="4032630"/>
            <a:ext cx="3197860" cy="13970"/>
          </a:xfrm>
          <a:custGeom>
            <a:avLst/>
            <a:gdLst/>
            <a:ahLst/>
            <a:cxnLst/>
            <a:rect l="l" t="t" r="r" b="b"/>
            <a:pathLst>
              <a:path w="3197860" h="13970">
                <a:moveTo>
                  <a:pt x="3197352" y="0"/>
                </a:moveTo>
                <a:lnTo>
                  <a:pt x="0" y="0"/>
                </a:lnTo>
                <a:lnTo>
                  <a:pt x="0" y="13843"/>
                </a:lnTo>
                <a:lnTo>
                  <a:pt x="3197352" y="13843"/>
                </a:lnTo>
                <a:lnTo>
                  <a:pt x="31973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05117" y="5832347"/>
            <a:ext cx="914400" cy="17145"/>
          </a:xfrm>
          <a:custGeom>
            <a:avLst/>
            <a:gdLst/>
            <a:ahLst/>
            <a:cxnLst/>
            <a:rect l="l" t="t" r="r" b="b"/>
            <a:pathLst>
              <a:path w="914400" h="17145">
                <a:moveTo>
                  <a:pt x="914400" y="0"/>
                </a:moveTo>
                <a:lnTo>
                  <a:pt x="0" y="0"/>
                </a:lnTo>
                <a:lnTo>
                  <a:pt x="0" y="16763"/>
                </a:lnTo>
                <a:lnTo>
                  <a:pt x="914400" y="16763"/>
                </a:lnTo>
                <a:lnTo>
                  <a:pt x="91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288" y="6106667"/>
            <a:ext cx="2178050" cy="17145"/>
          </a:xfrm>
          <a:custGeom>
            <a:avLst/>
            <a:gdLst/>
            <a:ahLst/>
            <a:cxnLst/>
            <a:rect l="l" t="t" r="r" b="b"/>
            <a:pathLst>
              <a:path w="2178050" h="17145">
                <a:moveTo>
                  <a:pt x="2177796" y="0"/>
                </a:moveTo>
                <a:lnTo>
                  <a:pt x="0" y="0"/>
                </a:lnTo>
                <a:lnTo>
                  <a:pt x="0" y="16890"/>
                </a:lnTo>
                <a:lnTo>
                  <a:pt x="2177796" y="16890"/>
                </a:lnTo>
                <a:lnTo>
                  <a:pt x="21777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5688" y="1774202"/>
            <a:ext cx="8444230" cy="437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2715" indent="-342900" algn="just">
              <a:lnSpc>
                <a:spcPct val="997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Over </a:t>
            </a:r>
            <a:r>
              <a:rPr sz="1800" spc="-5" dirty="0">
                <a:latin typeface="Arial"/>
                <a:cs typeface="Arial"/>
              </a:rPr>
              <a:t>the past few </a:t>
            </a:r>
            <a:r>
              <a:rPr sz="1800" spc="-10" dirty="0">
                <a:latin typeface="Arial"/>
                <a:cs typeface="Arial"/>
              </a:rPr>
              <a:t>years, </a:t>
            </a:r>
            <a:r>
              <a:rPr sz="1800" spc="-5" dirty="0">
                <a:latin typeface="Arial"/>
                <a:cs typeface="Arial"/>
              </a:rPr>
              <a:t>several factors </a:t>
            </a:r>
            <a:r>
              <a:rPr sz="1800" spc="-15" dirty="0">
                <a:latin typeface="Arial"/>
                <a:cs typeface="Arial"/>
              </a:rPr>
              <a:t>within </a:t>
            </a:r>
            <a:r>
              <a:rPr sz="1800" spc="-10" dirty="0">
                <a:latin typeface="Arial"/>
                <a:cs typeface="Arial"/>
              </a:rPr>
              <a:t>and external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the telemetering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community have resulted in a </a:t>
            </a:r>
            <a:r>
              <a:rPr sz="1800" spc="-10" dirty="0">
                <a:latin typeface="Arial"/>
                <a:cs typeface="Arial"/>
              </a:rPr>
              <a:t>change </a:t>
            </a:r>
            <a:r>
              <a:rPr sz="1800" spc="-5" dirty="0">
                <a:latin typeface="Arial"/>
                <a:cs typeface="Arial"/>
              </a:rPr>
              <a:t>in the </a:t>
            </a:r>
            <a:r>
              <a:rPr sz="1800" spc="-15" dirty="0">
                <a:latin typeface="Arial"/>
                <a:cs typeface="Arial"/>
              </a:rPr>
              <a:t>way </a:t>
            </a:r>
            <a:r>
              <a:rPr sz="1800" spc="-5" dirty="0">
                <a:latin typeface="Arial"/>
                <a:cs typeface="Arial"/>
              </a:rPr>
              <a:t>the electromagnetic spectrum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viewed.</a:t>
            </a:r>
            <a:endParaRPr sz="1800">
              <a:latin typeface="Arial"/>
              <a:cs typeface="Arial"/>
            </a:endParaRPr>
          </a:p>
          <a:p>
            <a:pPr marL="354965" indent="-342900" algn="just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These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factors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include:</a:t>
            </a:r>
            <a:endParaRPr sz="1800">
              <a:latin typeface="Arial"/>
              <a:cs typeface="Arial"/>
            </a:endParaRPr>
          </a:p>
          <a:p>
            <a:pPr marL="757555" lvl="1" indent="-288290">
              <a:lnSpc>
                <a:spcPct val="100000"/>
              </a:lnSpc>
              <a:spcBef>
                <a:spcPts val="375"/>
              </a:spcBef>
              <a:buChar char="–"/>
              <a:tabLst>
                <a:tab pos="757555" algn="l"/>
                <a:tab pos="758190" algn="l"/>
              </a:tabLst>
            </a:pPr>
            <a:r>
              <a:rPr sz="1600" spc="-5" dirty="0">
                <a:latin typeface="Arial"/>
                <a:cs typeface="Arial"/>
              </a:rPr>
              <a:t>Commercial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RF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spectrum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utilization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increasing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rapidly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this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trend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will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continue</a:t>
            </a:r>
            <a:endParaRPr sz="1600">
              <a:latin typeface="Arial"/>
              <a:cs typeface="Arial"/>
            </a:endParaRPr>
          </a:p>
          <a:p>
            <a:pPr marL="757555" marR="774700" lvl="1" indent="-288290">
              <a:lnSpc>
                <a:spcPts val="1910"/>
              </a:lnSpc>
              <a:spcBef>
                <a:spcPts val="459"/>
              </a:spcBef>
              <a:buChar char="–"/>
              <a:tabLst>
                <a:tab pos="757555" algn="l"/>
                <a:tab pos="758190" algn="l"/>
              </a:tabLst>
            </a:pPr>
            <a:r>
              <a:rPr sz="1600" spc="-5" dirty="0">
                <a:latin typeface="Arial"/>
                <a:cs typeface="Arial"/>
              </a:rPr>
              <a:t>Frequency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bands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used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telemetry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continue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risk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reallocation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interference</a:t>
            </a:r>
            <a:endParaRPr sz="1600">
              <a:latin typeface="Arial"/>
              <a:cs typeface="Arial"/>
            </a:endParaRPr>
          </a:p>
          <a:p>
            <a:pPr marL="757555" lvl="1" indent="-288290">
              <a:lnSpc>
                <a:spcPct val="100000"/>
              </a:lnSpc>
              <a:spcBef>
                <a:spcPts val="320"/>
              </a:spcBef>
              <a:buChar char="–"/>
              <a:tabLst>
                <a:tab pos="757555" algn="l"/>
                <a:tab pos="758190" algn="l"/>
              </a:tabLst>
            </a:pPr>
            <a:r>
              <a:rPr sz="1600" spc="-5" dirty="0">
                <a:latin typeface="Arial"/>
                <a:cs typeface="Arial"/>
              </a:rPr>
              <a:t>Telemetry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data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rates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increasing,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thereby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increasing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RF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bandwidth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needed</a:t>
            </a:r>
            <a:endParaRPr sz="1600">
              <a:latin typeface="Arial"/>
              <a:cs typeface="Arial"/>
            </a:endParaRPr>
          </a:p>
          <a:p>
            <a:pPr marL="355600" marR="360680" indent="-342900">
              <a:lnSpc>
                <a:spcPct val="100000"/>
              </a:lnSpc>
              <a:spcBef>
                <a:spcPts val="409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We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caught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 the midst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these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trends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seek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keep </a:t>
            </a:r>
            <a:r>
              <a:rPr sz="1800" spc="-10" dirty="0">
                <a:latin typeface="Arial"/>
                <a:cs typeface="Arial"/>
              </a:rPr>
              <a:t>pace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extraordinary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growth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telemetry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required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test programs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9970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purpose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ICTS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establish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international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information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exchange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telemetry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practitioners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promote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defend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benefits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electromagnetic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spectrum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utilization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scientific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telemetering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applications.</a:t>
            </a:r>
            <a:endParaRPr sz="1800">
              <a:latin typeface="Arial"/>
              <a:cs typeface="Arial"/>
            </a:endParaRPr>
          </a:p>
          <a:p>
            <a:pPr marL="355600" marR="916940" indent="-342900">
              <a:lnSpc>
                <a:spcPts val="2150"/>
              </a:lnSpc>
              <a:spcBef>
                <a:spcPts val="51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this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endeavor,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main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objective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dirty="0">
                <a:latin typeface="Arial"/>
                <a:cs typeface="Arial"/>
              </a:rPr>
              <a:t> ICTS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 create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information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exchange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 potential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telemetry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spectrum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issues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0085" y="550557"/>
            <a:ext cx="49345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Telemetry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spectrum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Protection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and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ICTS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688" y="1469402"/>
            <a:ext cx="8325484" cy="4622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57834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We,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telemetry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community,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need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better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inform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national,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regional,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international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spectrum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managers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importance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telemetry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their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economy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security</a:t>
            </a:r>
            <a:endParaRPr sz="1800" dirty="0">
              <a:latin typeface="Arial"/>
              <a:cs typeface="Arial"/>
            </a:endParaRPr>
          </a:p>
          <a:p>
            <a:pPr marL="355600" marR="102870" indent="-342900">
              <a:lnSpc>
                <a:spcPct val="9980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ICTS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seeks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inform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invite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participation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 the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group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telemetry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practitioners,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including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government,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industry,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academia,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etc</a:t>
            </a:r>
            <a:r>
              <a:rPr sz="1800" spc="-5" dirty="0" smtClean="0">
                <a:latin typeface="Arial"/>
                <a:cs typeface="Arial"/>
              </a:rPr>
              <a:t>. </a:t>
            </a:r>
            <a:r>
              <a:rPr sz="1800" spc="-5" dirty="0">
                <a:latin typeface="Arial"/>
                <a:cs typeface="Arial"/>
              </a:rPr>
              <a:t>by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sharing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information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use,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research,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development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new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technologies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improving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telemetry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spectrum</a:t>
            </a:r>
            <a:endParaRPr sz="1800" dirty="0">
              <a:latin typeface="Arial"/>
              <a:cs typeface="Arial"/>
            </a:endParaRPr>
          </a:p>
          <a:p>
            <a:pPr marL="355600" marR="459105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ICTS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seeks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prepare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members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World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 err="1" smtClean="0">
                <a:latin typeface="Arial"/>
                <a:cs typeface="Arial"/>
              </a:rPr>
              <a:t>Radiocommunications</a:t>
            </a:r>
            <a:r>
              <a:rPr sz="1800" spc="5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Co</a:t>
            </a:r>
            <a:r>
              <a:rPr lang="en-US" sz="1800" spc="-5" dirty="0" smtClean="0">
                <a:latin typeface="Arial"/>
                <a:cs typeface="Arial"/>
              </a:rPr>
              <a:t>nference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484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(WRC)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agenda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items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affecting the telemetry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community</a:t>
            </a:r>
            <a:endParaRPr sz="1800" dirty="0">
              <a:latin typeface="Arial"/>
              <a:cs typeface="Arial"/>
            </a:endParaRPr>
          </a:p>
          <a:p>
            <a:pPr marL="355600" marR="586105" indent="-342900">
              <a:lnSpc>
                <a:spcPct val="9970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  <a:tab pos="3467735" algn="l"/>
              </a:tabLst>
            </a:pPr>
            <a:r>
              <a:rPr sz="1800" dirty="0">
                <a:latin typeface="Arial"/>
                <a:cs typeface="Arial"/>
              </a:rPr>
              <a:t>ICTS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attends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support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	</a:t>
            </a:r>
            <a:r>
              <a:rPr sz="1800" spc="-10" dirty="0">
                <a:latin typeface="Arial"/>
                <a:cs typeface="Arial"/>
              </a:rPr>
              <a:t>European </a:t>
            </a:r>
            <a:r>
              <a:rPr sz="1800" dirty="0">
                <a:latin typeface="Arial"/>
                <a:cs typeface="Arial"/>
              </a:rPr>
              <a:t>Test </a:t>
            </a:r>
            <a:r>
              <a:rPr sz="1800" spc="-5" dirty="0">
                <a:latin typeface="Arial"/>
                <a:cs typeface="Arial"/>
              </a:rPr>
              <a:t>and Telemetry Conference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(location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rotates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between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France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Germany)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International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Telemetering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Conference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(USA).</a:t>
            </a:r>
            <a:endParaRPr sz="1800" dirty="0">
              <a:latin typeface="Arial"/>
              <a:cs typeface="Arial"/>
            </a:endParaRPr>
          </a:p>
          <a:p>
            <a:pPr marL="355600" marR="5080" indent="-342900">
              <a:lnSpc>
                <a:spcPct val="99600"/>
              </a:lnSpc>
              <a:spcBef>
                <a:spcPts val="439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These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Conferences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will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showcase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original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technical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papers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innovation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ideas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test,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telemetry,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telecontrol,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instrumentation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recording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technologies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industrial,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automotive,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scientific,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aerospace,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space,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naval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military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applications.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0085" y="550557"/>
            <a:ext cx="49345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Telemetry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spectrum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Protection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and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ICTS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688" y="1774202"/>
            <a:ext cx="8390890" cy="2707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891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ICTS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encourages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participation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from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general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population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both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attendance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presentations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related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spectrum.</a:t>
            </a:r>
            <a:endParaRPr sz="18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41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Membership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required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 participate</a:t>
            </a:r>
            <a:endParaRPr sz="18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ICTS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available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help</a:t>
            </a:r>
            <a:endParaRPr sz="1800" dirty="0">
              <a:latin typeface="Arial"/>
              <a:cs typeface="Arial"/>
            </a:endParaRPr>
          </a:p>
          <a:p>
            <a:pPr marL="355600" marR="889635" indent="-342900">
              <a:lnSpc>
                <a:spcPct val="99700"/>
              </a:lnSpc>
              <a:spcBef>
                <a:spcPts val="44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ICTS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lang="en-US" sz="1800" spc="-20" dirty="0" smtClean="0">
                <a:latin typeface="Arial"/>
                <a:cs typeface="Arial"/>
              </a:rPr>
              <a:t>h</a:t>
            </a:r>
            <a:r>
              <a:rPr sz="1800" spc="-5" dirty="0" smtClean="0">
                <a:latin typeface="Arial"/>
                <a:cs typeface="Arial"/>
              </a:rPr>
              <a:t>as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points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 contacts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many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nations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who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willing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5" dirty="0">
                <a:latin typeface="Arial"/>
                <a:cs typeface="Arial"/>
              </a:rPr>
              <a:t>answer 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questions,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provide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information,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develop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presentations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assist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international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telemetry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community.</a:t>
            </a:r>
            <a:endParaRPr sz="1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Through </a:t>
            </a:r>
            <a:r>
              <a:rPr sz="1800" dirty="0">
                <a:latin typeface="Arial"/>
                <a:cs typeface="Arial"/>
              </a:rPr>
              <a:t>ICTS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connections,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put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you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touch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subject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matter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experts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wealth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 library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information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 many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aspects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telemetry.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5089" y="348233"/>
            <a:ext cx="251460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b="1" spc="-5" dirty="0">
                <a:latin typeface="Arial"/>
                <a:cs typeface="Arial"/>
              </a:rPr>
              <a:t>Conclusion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688" y="1772665"/>
            <a:ext cx="1995805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Contact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888" y="3074187"/>
            <a:ext cx="48196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0355" algn="l"/>
                <a:tab pos="1443990" algn="l"/>
              </a:tabLst>
            </a:pPr>
            <a:r>
              <a:rPr sz="2000" spc="-5" dirty="0">
                <a:latin typeface="Arial"/>
                <a:cs typeface="Arial"/>
              </a:rPr>
              <a:t>–	via</a:t>
            </a:r>
            <a:r>
              <a:rPr sz="2000" dirty="0">
                <a:latin typeface="Arial"/>
                <a:cs typeface="Arial"/>
              </a:rPr>
              <a:t> email	</a:t>
            </a:r>
            <a:r>
              <a:rPr sz="2000" spc="-5" dirty="0">
                <a:latin typeface="Arial"/>
                <a:cs typeface="Arial"/>
                <a:hlinkClick r:id="rId2"/>
              </a:rPr>
              <a:t>ICTS@telemetryspectrum.org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3450" y="3363467"/>
            <a:ext cx="3362325" cy="19050"/>
          </a:xfrm>
          <a:custGeom>
            <a:avLst/>
            <a:gdLst/>
            <a:ahLst/>
            <a:cxnLst/>
            <a:rect l="l" t="t" r="r" b="b"/>
            <a:pathLst>
              <a:path w="3362325" h="19050">
                <a:moveTo>
                  <a:pt x="3362071" y="0"/>
                </a:moveTo>
                <a:lnTo>
                  <a:pt x="0" y="0"/>
                </a:lnTo>
                <a:lnTo>
                  <a:pt x="0" y="18542"/>
                </a:lnTo>
                <a:lnTo>
                  <a:pt x="3362071" y="18542"/>
                </a:lnTo>
                <a:lnTo>
                  <a:pt x="3362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2888" y="4168406"/>
            <a:ext cx="56908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0355" algn="l"/>
              </a:tabLst>
            </a:pPr>
            <a:r>
              <a:rPr sz="2000" spc="-5" dirty="0">
                <a:latin typeface="Arial"/>
                <a:cs typeface="Arial"/>
              </a:rPr>
              <a:t>–	</a:t>
            </a:r>
            <a:r>
              <a:rPr sz="2000" dirty="0">
                <a:latin typeface="Arial"/>
                <a:cs typeface="Arial"/>
              </a:rPr>
              <a:t>visit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website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  <a:hlinkClick r:id="rId3"/>
              </a:rPr>
              <a:t>www.telemetryspectrum.org.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18688" y="4457700"/>
            <a:ext cx="3215640" cy="17145"/>
          </a:xfrm>
          <a:custGeom>
            <a:avLst/>
            <a:gdLst/>
            <a:ahLst/>
            <a:cxnLst/>
            <a:rect l="l" t="t" r="r" b="b"/>
            <a:pathLst>
              <a:path w="3215640" h="17145">
                <a:moveTo>
                  <a:pt x="3215640" y="0"/>
                </a:moveTo>
                <a:lnTo>
                  <a:pt x="0" y="0"/>
                </a:lnTo>
                <a:lnTo>
                  <a:pt x="0" y="17018"/>
                </a:lnTo>
                <a:lnTo>
                  <a:pt x="3215640" y="17018"/>
                </a:lnTo>
                <a:lnTo>
                  <a:pt x="3215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0600" y="424433"/>
            <a:ext cx="170180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b="1" dirty="0">
                <a:latin typeface="Arial"/>
                <a:cs typeface="Arial"/>
              </a:rPr>
              <a:t>A</a:t>
            </a:r>
            <a:r>
              <a:rPr sz="3600" b="1" spc="-10" dirty="0">
                <a:latin typeface="Arial"/>
                <a:cs typeface="Arial"/>
              </a:rPr>
              <a:t>g</a:t>
            </a:r>
            <a:r>
              <a:rPr sz="3600" b="1" spc="5" dirty="0">
                <a:latin typeface="Arial"/>
                <a:cs typeface="Arial"/>
              </a:rPr>
              <a:t>e</a:t>
            </a:r>
            <a:r>
              <a:rPr sz="3600" b="1" spc="-5" dirty="0">
                <a:latin typeface="Arial"/>
                <a:cs typeface="Arial"/>
              </a:rPr>
              <a:t>n</a:t>
            </a:r>
            <a:r>
              <a:rPr sz="3600" b="1" dirty="0">
                <a:latin typeface="Arial"/>
                <a:cs typeface="Arial"/>
              </a:rPr>
              <a:t>d</a:t>
            </a:r>
            <a:r>
              <a:rPr sz="3600" b="1" spc="-10" dirty="0"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888" y="1533369"/>
            <a:ext cx="7472045" cy="360108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10"/>
              </a:spcBef>
              <a:buChar char="•"/>
              <a:tabLst>
                <a:tab pos="354965" algn="l"/>
                <a:tab pos="355600" algn="l"/>
              </a:tabLst>
            </a:pPr>
            <a:r>
              <a:rPr sz="2750" spc="20" dirty="0">
                <a:latin typeface="Arial"/>
                <a:cs typeface="Arial"/>
              </a:rPr>
              <a:t>Introduction</a:t>
            </a:r>
            <a:endParaRPr sz="275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750" spc="20" dirty="0">
                <a:latin typeface="Arial"/>
                <a:cs typeface="Arial"/>
              </a:rPr>
              <a:t>An</a:t>
            </a:r>
            <a:r>
              <a:rPr sz="2750" spc="10" dirty="0">
                <a:latin typeface="Arial"/>
                <a:cs typeface="Arial"/>
              </a:rPr>
              <a:t> </a:t>
            </a:r>
            <a:r>
              <a:rPr sz="2750" spc="20" dirty="0">
                <a:latin typeface="Arial"/>
                <a:cs typeface="Arial"/>
              </a:rPr>
              <a:t>International</a:t>
            </a:r>
            <a:r>
              <a:rPr sz="2750" dirty="0">
                <a:latin typeface="Arial"/>
                <a:cs typeface="Arial"/>
              </a:rPr>
              <a:t> </a:t>
            </a:r>
            <a:r>
              <a:rPr sz="2750" spc="20" dirty="0">
                <a:latin typeface="Arial"/>
                <a:cs typeface="Arial"/>
              </a:rPr>
              <a:t>issue</a:t>
            </a:r>
            <a:endParaRPr sz="275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  <a:tab pos="1347470" algn="l"/>
              </a:tabLst>
            </a:pPr>
            <a:r>
              <a:rPr sz="2750" spc="30" dirty="0">
                <a:latin typeface="Arial"/>
                <a:cs typeface="Arial"/>
              </a:rPr>
              <a:t>2007	</a:t>
            </a:r>
            <a:r>
              <a:rPr sz="2750" spc="20" dirty="0">
                <a:latin typeface="Arial"/>
                <a:cs typeface="Arial"/>
              </a:rPr>
              <a:t>A“Banner</a:t>
            </a:r>
            <a:r>
              <a:rPr sz="2750" spc="25" dirty="0">
                <a:latin typeface="Arial"/>
                <a:cs typeface="Arial"/>
              </a:rPr>
              <a:t> </a:t>
            </a:r>
            <a:r>
              <a:rPr sz="2750" spc="20" dirty="0">
                <a:latin typeface="Arial"/>
                <a:cs typeface="Arial"/>
              </a:rPr>
              <a:t>Year“ </a:t>
            </a:r>
            <a:r>
              <a:rPr sz="2750" spc="15" dirty="0">
                <a:latin typeface="Arial"/>
                <a:cs typeface="Arial"/>
              </a:rPr>
              <a:t>for</a:t>
            </a:r>
            <a:r>
              <a:rPr sz="2750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AMT</a:t>
            </a:r>
            <a:endParaRPr sz="275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735"/>
              </a:spcBef>
              <a:buChar char="•"/>
              <a:tabLst>
                <a:tab pos="354965" algn="l"/>
                <a:tab pos="355600" algn="l"/>
              </a:tabLst>
            </a:pPr>
            <a:r>
              <a:rPr sz="2750" spc="25" dirty="0">
                <a:latin typeface="Arial"/>
                <a:cs typeface="Arial"/>
              </a:rPr>
              <a:t>Current</a:t>
            </a:r>
            <a:r>
              <a:rPr sz="2750" spc="20" dirty="0">
                <a:latin typeface="Arial"/>
                <a:cs typeface="Arial"/>
              </a:rPr>
              <a:t> Threats</a:t>
            </a:r>
            <a:r>
              <a:rPr sz="2750" spc="15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and</a:t>
            </a:r>
            <a:r>
              <a:rPr sz="2750" spc="10" dirty="0">
                <a:latin typeface="Arial"/>
                <a:cs typeface="Arial"/>
              </a:rPr>
              <a:t> </a:t>
            </a:r>
            <a:r>
              <a:rPr sz="2750" spc="20" dirty="0">
                <a:latin typeface="Arial"/>
                <a:cs typeface="Arial"/>
              </a:rPr>
              <a:t>Challenges</a:t>
            </a:r>
            <a:endParaRPr sz="275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750" spc="20" dirty="0">
                <a:latin typeface="Arial"/>
                <a:cs typeface="Arial"/>
              </a:rPr>
              <a:t>Telemetry</a:t>
            </a:r>
            <a:r>
              <a:rPr sz="2750" spc="30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Spectrum </a:t>
            </a:r>
            <a:r>
              <a:rPr sz="2750" spc="20" dirty="0">
                <a:latin typeface="Arial"/>
                <a:cs typeface="Arial"/>
              </a:rPr>
              <a:t>Protection</a:t>
            </a:r>
            <a:r>
              <a:rPr sz="2750" spc="5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and</a:t>
            </a:r>
            <a:r>
              <a:rPr sz="2750" spc="30" dirty="0">
                <a:latin typeface="Arial"/>
                <a:cs typeface="Arial"/>
              </a:rPr>
              <a:t> </a:t>
            </a:r>
            <a:r>
              <a:rPr sz="2750" spc="15" dirty="0">
                <a:latin typeface="Arial"/>
                <a:cs typeface="Arial"/>
              </a:rPr>
              <a:t>the</a:t>
            </a:r>
            <a:r>
              <a:rPr sz="2750" spc="5" dirty="0">
                <a:latin typeface="Arial"/>
                <a:cs typeface="Arial"/>
              </a:rPr>
              <a:t> </a:t>
            </a:r>
            <a:r>
              <a:rPr sz="2750" spc="20" dirty="0">
                <a:latin typeface="Arial"/>
                <a:cs typeface="Arial"/>
              </a:rPr>
              <a:t>ICTS</a:t>
            </a:r>
            <a:endParaRPr sz="275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750" spc="25" dirty="0">
                <a:latin typeface="Arial"/>
                <a:cs typeface="Arial"/>
              </a:rPr>
              <a:t>Conclusion</a:t>
            </a:r>
            <a:endParaRPr sz="275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750" spc="30" dirty="0">
                <a:latin typeface="Arial"/>
                <a:cs typeface="Arial"/>
              </a:rPr>
              <a:t>Q&amp;A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5089" y="348233"/>
            <a:ext cx="251460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b="1" spc="-5" dirty="0">
                <a:latin typeface="Arial"/>
                <a:cs typeface="Arial"/>
              </a:rPr>
              <a:t>Conclusion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518158"/>
            <a:ext cx="8299577" cy="47669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5089" y="348233"/>
            <a:ext cx="251460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b="1" spc="-5" dirty="0">
                <a:latin typeface="Arial"/>
                <a:cs typeface="Arial"/>
              </a:rPr>
              <a:t>Conclusion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41" y="1600327"/>
            <a:ext cx="8268881" cy="45261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5089" y="348233"/>
            <a:ext cx="251460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b="1" spc="-5" dirty="0">
                <a:latin typeface="Arial"/>
                <a:cs typeface="Arial"/>
              </a:rPr>
              <a:t>Conclusion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3896" y="1600327"/>
            <a:ext cx="7379081" cy="483095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5089" y="348233"/>
            <a:ext cx="251460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b="1" spc="-5" dirty="0">
                <a:latin typeface="Arial"/>
                <a:cs typeface="Arial"/>
              </a:rPr>
              <a:t>Conclusion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8336" y="2210206"/>
            <a:ext cx="4067810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Our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silence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lang="en-US" sz="2400" spc="-10" dirty="0" smtClean="0">
                <a:latin typeface="Arial"/>
                <a:cs typeface="Arial"/>
              </a:rPr>
              <a:t>damaging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!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111" y="3523741"/>
            <a:ext cx="8180705" cy="75501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54965" marR="5080" indent="-354965">
              <a:lnSpc>
                <a:spcPts val="2870"/>
              </a:lnSpc>
              <a:spcBef>
                <a:spcPts val="1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ICTS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stands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ready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" dirty="0">
                <a:latin typeface="Arial"/>
                <a:cs typeface="Arial"/>
              </a:rPr>
              <a:t> help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international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telemetering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communities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become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loud!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7271" y="360679"/>
            <a:ext cx="295084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dirty="0"/>
              <a:t>Introduction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2888" y="1999894"/>
            <a:ext cx="7582534" cy="37298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56870" marR="417830" indent="-344805">
              <a:lnSpc>
                <a:spcPts val="2390"/>
              </a:lnSpc>
              <a:spcBef>
                <a:spcPts val="185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Times New Roman"/>
                <a:cs typeface="Times New Roman"/>
              </a:rPr>
              <a:t>Aeronautical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Mobile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Telemetry</a:t>
            </a:r>
            <a:r>
              <a:rPr sz="2000" dirty="0">
                <a:latin typeface="Times New Roman"/>
                <a:cs typeface="Times New Roman"/>
              </a:rPr>
              <a:t> (AMT)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forms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lifeline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many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scientific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test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activities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around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world.</a:t>
            </a:r>
          </a:p>
          <a:p>
            <a:pPr marL="356870" marR="836294" indent="-344805">
              <a:lnSpc>
                <a:spcPct val="99800"/>
              </a:lnSpc>
              <a:spcBef>
                <a:spcPts val="390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Times New Roman"/>
                <a:cs typeface="Times New Roman"/>
              </a:rPr>
              <a:t>Users </a:t>
            </a:r>
            <a:r>
              <a:rPr sz="2000" spc="-5" dirty="0">
                <a:latin typeface="Times New Roman"/>
                <a:cs typeface="Times New Roman"/>
              </a:rPr>
              <a:t>like, commercial </a:t>
            </a:r>
            <a:r>
              <a:rPr sz="2000" dirty="0">
                <a:latin typeface="Times New Roman"/>
                <a:cs typeface="Times New Roman"/>
              </a:rPr>
              <a:t>aircraft </a:t>
            </a:r>
            <a:r>
              <a:rPr sz="2000" spc="-5" dirty="0">
                <a:latin typeface="Times New Roman"/>
                <a:cs typeface="Times New Roman"/>
              </a:rPr>
              <a:t>testing, scientific </a:t>
            </a:r>
            <a:r>
              <a:rPr sz="2000" dirty="0">
                <a:latin typeface="Times New Roman"/>
                <a:cs typeface="Times New Roman"/>
              </a:rPr>
              <a:t>research,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military/weapon testing, atmospheric </a:t>
            </a:r>
            <a:r>
              <a:rPr sz="2000" dirty="0">
                <a:latin typeface="Times New Roman"/>
                <a:cs typeface="Times New Roman"/>
              </a:rPr>
              <a:t>research, and </a:t>
            </a:r>
            <a:r>
              <a:rPr sz="2000" spc="-5" dirty="0">
                <a:latin typeface="Times New Roman"/>
                <a:cs typeface="Times New Roman"/>
              </a:rPr>
              <a:t>many </a:t>
            </a:r>
            <a:r>
              <a:rPr sz="2000" dirty="0">
                <a:latin typeface="Times New Roman"/>
                <a:cs typeface="Times New Roman"/>
              </a:rPr>
              <a:t>other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industries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5" dirty="0">
                <a:latin typeface="Times New Roman"/>
                <a:cs typeface="Times New Roman"/>
              </a:rPr>
              <a:t> reliant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5" dirty="0">
                <a:latin typeface="Times New Roman"/>
                <a:cs typeface="Times New Roman"/>
              </a:rPr>
              <a:t> AMT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spectrum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requires</a:t>
            </a: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5" dirty="0">
                <a:latin typeface="Times New Roman"/>
                <a:cs typeface="Times New Roman"/>
              </a:rPr>
              <a:t>AMT is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very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dependent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the availability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adequate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spectrum</a:t>
            </a:r>
          </a:p>
          <a:p>
            <a:pPr marL="356870" indent="-344805">
              <a:lnSpc>
                <a:spcPct val="100000"/>
              </a:lnSpc>
              <a:spcBef>
                <a:spcPts val="470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5" dirty="0">
                <a:latin typeface="Times New Roman"/>
                <a:cs typeface="Times New Roman"/>
              </a:rPr>
              <a:t>Especially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bands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below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6</a:t>
            </a:r>
            <a:r>
              <a:rPr sz="2000" dirty="0">
                <a:latin typeface="Times New Roman"/>
                <a:cs typeface="Times New Roman"/>
              </a:rPr>
              <a:t> GHz</a:t>
            </a:r>
          </a:p>
          <a:p>
            <a:pPr marL="356870" marR="493395" indent="-344805">
              <a:lnSpc>
                <a:spcPts val="2390"/>
              </a:lnSpc>
              <a:spcBef>
                <a:spcPts val="570"/>
              </a:spcBef>
              <a:buFont typeface="Times New Roman"/>
              <a:buChar char="•"/>
              <a:tabLst>
                <a:tab pos="421005" algn="l"/>
                <a:tab pos="421640" algn="l"/>
              </a:tabLst>
            </a:pPr>
            <a:r>
              <a:rPr dirty="0"/>
              <a:t>	</a:t>
            </a:r>
            <a:r>
              <a:rPr sz="2000" spc="-5" dirty="0">
                <a:latin typeface="Times New Roman"/>
                <a:cs typeface="Times New Roman"/>
              </a:rPr>
              <a:t>This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spectrum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rapidly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being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consumed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commercial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wireless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communications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(cell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phones,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broadband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Wi-Fi,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…)</a:t>
            </a:r>
            <a:endParaRPr sz="2000" dirty="0">
              <a:latin typeface="Times New Roman"/>
              <a:cs typeface="Times New Roman"/>
            </a:endParaRPr>
          </a:p>
          <a:p>
            <a:pPr marL="356870" marR="5080" indent="-344805">
              <a:lnSpc>
                <a:spcPts val="2390"/>
              </a:lnSpc>
              <a:spcBef>
                <a:spcPts val="484"/>
              </a:spcBef>
              <a:tabLst>
                <a:tab pos="356870" algn="l"/>
              </a:tabLst>
            </a:pPr>
            <a:r>
              <a:rPr sz="2000" spc="-5" dirty="0">
                <a:latin typeface="Times New Roman"/>
                <a:cs typeface="Times New Roman"/>
              </a:rPr>
              <a:t>•	</a:t>
            </a:r>
            <a:r>
              <a:rPr sz="2000" dirty="0" smtClean="0">
                <a:latin typeface="Times New Roman"/>
                <a:cs typeface="Times New Roman"/>
              </a:rPr>
              <a:t>affecting </a:t>
            </a:r>
            <a:r>
              <a:rPr sz="2000" spc="-5" dirty="0">
                <a:latin typeface="Times New Roman"/>
                <a:cs typeface="Times New Roman"/>
              </a:rPr>
              <a:t>it’s availability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scientific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test activities all </a:t>
            </a:r>
            <a:r>
              <a:rPr sz="2000" dirty="0">
                <a:latin typeface="Times New Roman"/>
                <a:cs typeface="Times New Roman"/>
              </a:rPr>
              <a:t>over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world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4040" y="360679"/>
            <a:ext cx="537591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dirty="0"/>
              <a:t>An</a:t>
            </a:r>
            <a:r>
              <a:rPr sz="4400" spc="-35" dirty="0"/>
              <a:t> </a:t>
            </a:r>
            <a:r>
              <a:rPr sz="4400" dirty="0"/>
              <a:t>international</a:t>
            </a:r>
            <a:r>
              <a:rPr sz="4400" spc="-40" dirty="0"/>
              <a:t> </a:t>
            </a:r>
            <a:r>
              <a:rPr sz="4400" dirty="0"/>
              <a:t>issue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278" y="1673479"/>
            <a:ext cx="8466988" cy="45994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87400" indent="-342900">
              <a:lnSpc>
                <a:spcPct val="100000"/>
              </a:lnSpc>
              <a:spcBef>
                <a:spcPts val="535"/>
              </a:spcBef>
              <a:buChar char="•"/>
              <a:tabLst>
                <a:tab pos="787400" algn="l"/>
                <a:tab pos="788035" algn="l"/>
                <a:tab pos="2579370" algn="l"/>
              </a:tabLst>
            </a:pPr>
            <a:r>
              <a:rPr spc="-5" dirty="0"/>
              <a:t>Radio</a:t>
            </a:r>
            <a:r>
              <a:rPr spc="20" dirty="0"/>
              <a:t> </a:t>
            </a:r>
            <a:r>
              <a:rPr spc="-5" dirty="0"/>
              <a:t>frequency	ignores</a:t>
            </a:r>
            <a:r>
              <a:rPr spc="-30" dirty="0"/>
              <a:t> </a:t>
            </a:r>
            <a:r>
              <a:rPr spc="-5" dirty="0"/>
              <a:t>borders</a:t>
            </a:r>
          </a:p>
          <a:p>
            <a:pPr marL="7874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787400" algn="l"/>
                <a:tab pos="788035" algn="l"/>
              </a:tabLst>
            </a:pPr>
            <a:r>
              <a:rPr spc="-5" dirty="0"/>
              <a:t>International</a:t>
            </a:r>
            <a:r>
              <a:rPr spc="5" dirty="0"/>
              <a:t> </a:t>
            </a:r>
            <a:r>
              <a:rPr spc="-5" dirty="0"/>
              <a:t>agreements</a:t>
            </a:r>
            <a:r>
              <a:rPr dirty="0"/>
              <a:t> </a:t>
            </a:r>
            <a:r>
              <a:rPr spc="-5" dirty="0"/>
              <a:t>are</a:t>
            </a:r>
            <a:r>
              <a:rPr spc="-10" dirty="0"/>
              <a:t> </a:t>
            </a:r>
            <a:r>
              <a:rPr spc="-5" dirty="0"/>
              <a:t>important</a:t>
            </a:r>
          </a:p>
          <a:p>
            <a:pPr marL="787400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787400" algn="l"/>
                <a:tab pos="788035" algn="l"/>
              </a:tabLst>
            </a:pPr>
            <a:r>
              <a:rPr spc="-5" dirty="0"/>
              <a:t>Especially</a:t>
            </a:r>
            <a:r>
              <a:rPr spc="10" dirty="0"/>
              <a:t> </a:t>
            </a:r>
            <a:r>
              <a:rPr spc="-5" dirty="0"/>
              <a:t>for</a:t>
            </a:r>
            <a:r>
              <a:rPr spc="-15" dirty="0"/>
              <a:t> </a:t>
            </a:r>
            <a:r>
              <a:rPr spc="-5" dirty="0"/>
              <a:t>aeronautical</a:t>
            </a:r>
            <a:r>
              <a:rPr spc="15" dirty="0"/>
              <a:t> </a:t>
            </a:r>
            <a:r>
              <a:rPr spc="-5" dirty="0"/>
              <a:t>telemetry</a:t>
            </a:r>
          </a:p>
          <a:p>
            <a:pPr marL="7874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787400" algn="l"/>
                <a:tab pos="788035" algn="l"/>
              </a:tabLst>
            </a:pPr>
            <a:r>
              <a:rPr spc="-5" dirty="0"/>
              <a:t>Telemetry</a:t>
            </a:r>
            <a:r>
              <a:rPr spc="-10" dirty="0"/>
              <a:t> </a:t>
            </a:r>
            <a:r>
              <a:rPr spc="-5" dirty="0"/>
              <a:t>community</a:t>
            </a:r>
            <a:r>
              <a:rPr spc="15" dirty="0"/>
              <a:t> </a:t>
            </a:r>
            <a:r>
              <a:rPr spc="-5" dirty="0"/>
              <a:t>must</a:t>
            </a:r>
            <a:r>
              <a:rPr spc="5" dirty="0"/>
              <a:t> </a:t>
            </a:r>
            <a:r>
              <a:rPr spc="-5" dirty="0"/>
              <a:t>raise </a:t>
            </a:r>
            <a:r>
              <a:rPr spc="-10" dirty="0"/>
              <a:t>awareness</a:t>
            </a:r>
            <a:r>
              <a:rPr spc="65"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spectrum</a:t>
            </a:r>
            <a:r>
              <a:rPr spc="5" dirty="0"/>
              <a:t> </a:t>
            </a:r>
            <a:r>
              <a:rPr spc="-5" dirty="0"/>
              <a:t>encroachment</a:t>
            </a:r>
          </a:p>
          <a:p>
            <a:pPr marL="787400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787400" algn="l"/>
                <a:tab pos="788035" algn="l"/>
              </a:tabLst>
            </a:pPr>
            <a:r>
              <a:rPr spc="-5" dirty="0"/>
              <a:t>International</a:t>
            </a:r>
            <a:r>
              <a:rPr spc="-15" dirty="0"/>
              <a:t> </a:t>
            </a:r>
            <a:r>
              <a:rPr spc="-5" dirty="0"/>
              <a:t>cooperation</a:t>
            </a:r>
          </a:p>
          <a:p>
            <a:pPr marL="788035" marR="384175" indent="-342900">
              <a:lnSpc>
                <a:spcPct val="99700"/>
              </a:lnSpc>
              <a:spcBef>
                <a:spcPts val="434"/>
              </a:spcBef>
              <a:buChar char="•"/>
              <a:tabLst>
                <a:tab pos="787400" algn="l"/>
                <a:tab pos="788035" algn="l"/>
              </a:tabLst>
            </a:pPr>
            <a:r>
              <a:rPr dirty="0"/>
              <a:t>ITU’s</a:t>
            </a:r>
            <a:r>
              <a:rPr spc="-5" dirty="0"/>
              <a:t> </a:t>
            </a:r>
            <a:r>
              <a:rPr b="1" spc="-5" dirty="0">
                <a:latin typeface="Arial"/>
                <a:cs typeface="Arial"/>
              </a:rPr>
              <a:t>Radiocommunications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Sector</a:t>
            </a:r>
            <a:r>
              <a:rPr b="1" spc="15" dirty="0">
                <a:latin typeface="Arial"/>
                <a:cs typeface="Arial"/>
              </a:rPr>
              <a:t> </a:t>
            </a:r>
            <a:r>
              <a:rPr dirty="0"/>
              <a:t>(ITU-R)</a:t>
            </a:r>
            <a:r>
              <a:rPr spc="-10" dirty="0"/>
              <a:t> </a:t>
            </a:r>
            <a:r>
              <a:rPr spc="-20" dirty="0"/>
              <a:t>was</a:t>
            </a:r>
            <a:r>
              <a:rPr spc="40" dirty="0"/>
              <a:t> </a:t>
            </a:r>
            <a:r>
              <a:rPr spc="-5" dirty="0"/>
              <a:t>established</a:t>
            </a:r>
            <a:r>
              <a:rPr spc="25" dirty="0"/>
              <a:t> </a:t>
            </a:r>
            <a:r>
              <a:rPr dirty="0"/>
              <a:t>to </a:t>
            </a:r>
            <a:r>
              <a:rPr spc="5" dirty="0"/>
              <a:t> </a:t>
            </a:r>
            <a:r>
              <a:rPr spc="-5" dirty="0"/>
              <a:t>ensure</a:t>
            </a:r>
            <a:r>
              <a:rPr spc="10" dirty="0"/>
              <a:t> </a:t>
            </a:r>
            <a:r>
              <a:rPr spc="-5" dirty="0"/>
              <a:t>rational,</a:t>
            </a:r>
            <a:r>
              <a:rPr spc="15" dirty="0"/>
              <a:t> </a:t>
            </a:r>
            <a:r>
              <a:rPr spc="-10" dirty="0"/>
              <a:t>equitable,</a:t>
            </a:r>
            <a:r>
              <a:rPr spc="35" dirty="0"/>
              <a:t> </a:t>
            </a:r>
            <a:r>
              <a:rPr spc="-5" dirty="0"/>
              <a:t>efficient</a:t>
            </a:r>
            <a:r>
              <a:rPr spc="5" dirty="0"/>
              <a:t> </a:t>
            </a:r>
            <a:r>
              <a:rPr spc="-5" dirty="0"/>
              <a:t>and</a:t>
            </a:r>
            <a:r>
              <a:rPr spc="15" dirty="0"/>
              <a:t> </a:t>
            </a:r>
            <a:r>
              <a:rPr spc="-5" dirty="0"/>
              <a:t>economical</a:t>
            </a:r>
            <a:r>
              <a:rPr spc="20" dirty="0"/>
              <a:t> </a:t>
            </a:r>
            <a:r>
              <a:rPr spc="-5" dirty="0"/>
              <a:t>use</a:t>
            </a:r>
            <a:r>
              <a:rPr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radio- </a:t>
            </a:r>
            <a:r>
              <a:rPr spc="-484" dirty="0"/>
              <a:t> </a:t>
            </a:r>
            <a:r>
              <a:rPr spc="-5" dirty="0"/>
              <a:t>frequency</a:t>
            </a:r>
            <a:r>
              <a:rPr spc="15" dirty="0"/>
              <a:t> </a:t>
            </a:r>
            <a:r>
              <a:rPr spc="-5" dirty="0"/>
              <a:t>spectrum</a:t>
            </a:r>
            <a:r>
              <a:rPr dirty="0"/>
              <a:t> </a:t>
            </a:r>
            <a:r>
              <a:rPr spc="-5" dirty="0"/>
              <a:t>by</a:t>
            </a:r>
            <a:r>
              <a:rPr spc="5" dirty="0"/>
              <a:t> </a:t>
            </a:r>
            <a:r>
              <a:rPr spc="-10" dirty="0"/>
              <a:t>all</a:t>
            </a:r>
            <a:r>
              <a:rPr spc="10" dirty="0"/>
              <a:t> </a:t>
            </a:r>
            <a:r>
              <a:rPr spc="-5" dirty="0"/>
              <a:t>radio</a:t>
            </a:r>
            <a:r>
              <a:rPr spc="15" dirty="0"/>
              <a:t> </a:t>
            </a:r>
            <a:r>
              <a:rPr spc="-5" dirty="0"/>
              <a:t>communication</a:t>
            </a:r>
            <a:r>
              <a:rPr spc="20" dirty="0"/>
              <a:t> </a:t>
            </a:r>
            <a:r>
              <a:rPr spc="-5" dirty="0"/>
              <a:t>services</a:t>
            </a:r>
            <a:r>
              <a:rPr spc="20" dirty="0"/>
              <a:t> </a:t>
            </a:r>
            <a:r>
              <a:rPr spc="-10" dirty="0"/>
              <a:t>including:</a:t>
            </a:r>
          </a:p>
          <a:p>
            <a:pPr marL="1188720" marR="476250" lvl="1" indent="-287020">
              <a:lnSpc>
                <a:spcPct val="99700"/>
              </a:lnSpc>
              <a:spcBef>
                <a:spcPts val="425"/>
              </a:spcBef>
              <a:buChar char="–"/>
              <a:tabLst>
                <a:tab pos="1188720" algn="l"/>
                <a:tab pos="1189355" algn="l"/>
              </a:tabLst>
            </a:pPr>
            <a:r>
              <a:rPr sz="1800" spc="-5" dirty="0">
                <a:latin typeface="Arial"/>
                <a:cs typeface="Arial"/>
              </a:rPr>
              <a:t>Effective allocation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bands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radio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frequency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spectrum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order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avoid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harmful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interference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between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radio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stations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different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countries</a:t>
            </a:r>
            <a:endParaRPr sz="1800">
              <a:latin typeface="Arial"/>
              <a:cs typeface="Arial"/>
            </a:endParaRPr>
          </a:p>
          <a:p>
            <a:pPr marL="1188720" marR="19685" lvl="1" indent="-287020">
              <a:lnSpc>
                <a:spcPct val="99700"/>
              </a:lnSpc>
              <a:spcBef>
                <a:spcPts val="440"/>
              </a:spcBef>
              <a:buChar char="–"/>
              <a:tabLst>
                <a:tab pos="1188720" algn="l"/>
                <a:tab pos="1189355" algn="l"/>
              </a:tabLst>
            </a:pPr>
            <a:r>
              <a:rPr sz="1800" spc="-5" dirty="0">
                <a:latin typeface="Arial"/>
                <a:cs typeface="Arial"/>
              </a:rPr>
              <a:t>Coordinating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efforts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eliminate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harmful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interference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between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radio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stations 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different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countries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improve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use 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radio-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frequencies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radiocommunication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services.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2511" y="360679"/>
            <a:ext cx="291782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/>
              <a:t>ITU</a:t>
            </a:r>
            <a:r>
              <a:rPr sz="4400" spc="-75" dirty="0"/>
              <a:t> </a:t>
            </a:r>
            <a:r>
              <a:rPr sz="4400" dirty="0"/>
              <a:t>regions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2065032"/>
            <a:ext cx="7772400" cy="37795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813" y="2840341"/>
            <a:ext cx="7099934" cy="258000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6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Region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: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Africa,Europe,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Russia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Region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: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North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South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America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Region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: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Asia,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Pacific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Australia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45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Allocations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described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according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 various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Regions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Radio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Regulations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46860" marR="5080" indent="-1534795">
              <a:lnSpc>
                <a:spcPts val="3829"/>
              </a:lnSpc>
              <a:spcBef>
                <a:spcPts val="200"/>
              </a:spcBef>
            </a:pPr>
            <a:r>
              <a:rPr spc="-5" dirty="0"/>
              <a:t>World</a:t>
            </a:r>
            <a:r>
              <a:rPr spc="-25" dirty="0"/>
              <a:t> </a:t>
            </a:r>
            <a:r>
              <a:rPr spc="-5" dirty="0"/>
              <a:t>Radio</a:t>
            </a:r>
            <a:r>
              <a:rPr spc="-25" dirty="0"/>
              <a:t> </a:t>
            </a:r>
            <a:r>
              <a:rPr spc="-5" dirty="0"/>
              <a:t>Communication </a:t>
            </a:r>
            <a:r>
              <a:rPr spc="-869"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888" y="1925523"/>
            <a:ext cx="7067550" cy="305660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Arial"/>
                <a:cs typeface="Arial"/>
              </a:rPr>
              <a:t>Every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 4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years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Arial"/>
                <a:cs typeface="Arial"/>
              </a:rPr>
              <a:t>Review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revise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international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radio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Regulations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6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Arial"/>
                <a:cs typeface="Arial"/>
              </a:rPr>
              <a:t>Revisions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based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agenda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: ITU-R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Council</a:t>
            </a:r>
            <a:endParaRPr sz="2400" dirty="0">
              <a:latin typeface="Arial"/>
              <a:cs typeface="Arial"/>
            </a:endParaRPr>
          </a:p>
          <a:p>
            <a:pPr marL="356870" marR="313690" indent="-344805">
              <a:lnSpc>
                <a:spcPct val="100000"/>
              </a:lnSpc>
              <a:spcBef>
                <a:spcPts val="56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Arial"/>
                <a:cs typeface="Arial"/>
              </a:rPr>
              <a:t>Defined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previous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conference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: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4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6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years </a:t>
            </a:r>
            <a:r>
              <a:rPr sz="2400" spc="-10" dirty="0" smtClean="0">
                <a:latin typeface="Arial"/>
                <a:cs typeface="Arial"/>
              </a:rPr>
              <a:t>in</a:t>
            </a:r>
            <a:r>
              <a:rPr lang="en-US" sz="2400" spc="-10" dirty="0" smtClean="0">
                <a:latin typeface="Arial"/>
                <a:cs typeface="Arial"/>
              </a:rPr>
              <a:t> advance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-650" dirty="0" smtClean="0">
                <a:latin typeface="Arial"/>
                <a:cs typeface="Arial"/>
              </a:rPr>
              <a:t> </a:t>
            </a:r>
            <a:endParaRPr lang="en-US" sz="2400" spc="-650" dirty="0" smtClean="0">
              <a:latin typeface="Arial"/>
              <a:cs typeface="Arial"/>
            </a:endParaRPr>
          </a:p>
          <a:p>
            <a:pPr marL="356870" marR="313690" indent="-344805">
              <a:lnSpc>
                <a:spcPct val="100000"/>
              </a:lnSpc>
              <a:spcBef>
                <a:spcPts val="56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 smtClean="0">
                <a:latin typeface="Arial"/>
                <a:cs typeface="Arial"/>
              </a:rPr>
              <a:t>Final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agenda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: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years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before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WRC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6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Arial"/>
                <a:cs typeface="Arial"/>
              </a:rPr>
              <a:t>Majority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Member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States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46860" marR="5080" indent="-1534795">
              <a:lnSpc>
                <a:spcPts val="3829"/>
              </a:lnSpc>
              <a:spcBef>
                <a:spcPts val="200"/>
              </a:spcBef>
            </a:pPr>
            <a:r>
              <a:rPr spc="-5" dirty="0"/>
              <a:t>World</a:t>
            </a:r>
            <a:r>
              <a:rPr spc="-25" dirty="0"/>
              <a:t> </a:t>
            </a:r>
            <a:r>
              <a:rPr spc="-5" dirty="0"/>
              <a:t>Radio</a:t>
            </a:r>
            <a:r>
              <a:rPr spc="-25" dirty="0"/>
              <a:t> </a:t>
            </a:r>
            <a:r>
              <a:rPr spc="-5" dirty="0"/>
              <a:t>Communication </a:t>
            </a:r>
            <a:r>
              <a:rPr spc="-869"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3440" y="1787594"/>
            <a:ext cx="7385050" cy="28003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Terms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ITU</a:t>
            </a:r>
            <a:r>
              <a:rPr sz="2000" dirty="0">
                <a:latin typeface="Arial"/>
                <a:cs typeface="Arial"/>
              </a:rPr>
              <a:t> Constitution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WRC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756285" marR="513715" lvl="1" indent="-287020">
              <a:lnSpc>
                <a:spcPct val="100000"/>
              </a:lnSpc>
              <a:spcBef>
                <a:spcPts val="42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Revise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Radio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Regulations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associated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frequency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assignment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allotment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plans</a:t>
            </a:r>
            <a:endParaRPr sz="1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42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Address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radio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communication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matters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worldwide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character</a:t>
            </a:r>
            <a:endParaRPr sz="1800">
              <a:latin typeface="Arial"/>
              <a:cs typeface="Arial"/>
            </a:endParaRPr>
          </a:p>
          <a:p>
            <a:pPr marL="756285" marR="188595" lvl="1" indent="-287020">
              <a:lnSpc>
                <a:spcPts val="2150"/>
              </a:lnSpc>
              <a:spcBef>
                <a:spcPts val="51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Instruct the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Radio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Regulations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Board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Radiocommunication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Bureau,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review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their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activities</a:t>
            </a:r>
            <a:endParaRPr sz="1800">
              <a:latin typeface="Arial"/>
              <a:cs typeface="Arial"/>
            </a:endParaRPr>
          </a:p>
          <a:p>
            <a:pPr marL="756285" marR="708660" lvl="1" indent="-287020">
              <a:lnSpc>
                <a:spcPct val="99700"/>
              </a:lnSpc>
              <a:spcBef>
                <a:spcPts val="365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Determine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questions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study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Radiocommunication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Assembly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its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Study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Groups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preparation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future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Radiocommunication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Conferences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46860" marR="5080" indent="-1534795">
              <a:lnSpc>
                <a:spcPts val="3829"/>
              </a:lnSpc>
              <a:spcBef>
                <a:spcPts val="200"/>
              </a:spcBef>
            </a:pPr>
            <a:r>
              <a:rPr spc="-5" dirty="0"/>
              <a:t>World</a:t>
            </a:r>
            <a:r>
              <a:rPr spc="-25" dirty="0"/>
              <a:t> </a:t>
            </a:r>
            <a:r>
              <a:rPr spc="-5" dirty="0"/>
              <a:t>Radio</a:t>
            </a:r>
            <a:r>
              <a:rPr spc="-25" dirty="0"/>
              <a:t> </a:t>
            </a:r>
            <a:r>
              <a:rPr spc="-5" dirty="0"/>
              <a:t>Communication </a:t>
            </a:r>
            <a:r>
              <a:rPr spc="-869"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888" y="1696478"/>
            <a:ext cx="7524115" cy="4449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94615" indent="-344805">
              <a:lnSpc>
                <a:spcPct val="998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Arial"/>
                <a:cs typeface="Arial"/>
              </a:rPr>
              <a:t>Based on contributions from member administrations,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Radiocommunication </a:t>
            </a:r>
            <a:r>
              <a:rPr sz="2000" spc="-5" dirty="0">
                <a:latin typeface="Arial"/>
                <a:cs typeface="Arial"/>
              </a:rPr>
              <a:t>Study </a:t>
            </a:r>
            <a:r>
              <a:rPr sz="2000" dirty="0">
                <a:latin typeface="Arial"/>
                <a:cs typeface="Arial"/>
              </a:rPr>
              <a:t>Groups and </a:t>
            </a:r>
            <a:r>
              <a:rPr sz="2000" spc="-5" dirty="0">
                <a:latin typeface="Arial"/>
                <a:cs typeface="Arial"/>
              </a:rPr>
              <a:t>their </a:t>
            </a:r>
            <a:r>
              <a:rPr sz="2000" dirty="0">
                <a:latin typeface="Arial"/>
                <a:cs typeface="Arial"/>
              </a:rPr>
              <a:t>associated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Working Parties,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Conference Preparatory Meeting (CPM)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prepare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consolidated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report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conferences.</a:t>
            </a:r>
          </a:p>
          <a:p>
            <a:pPr marL="356870" marR="5080" indent="-344805">
              <a:lnSpc>
                <a:spcPct val="99800"/>
              </a:lnSpc>
              <a:spcBef>
                <a:spcPts val="475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5" dirty="0">
                <a:latin typeface="Arial"/>
                <a:cs typeface="Arial"/>
              </a:rPr>
              <a:t>Per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ITU</a:t>
            </a:r>
            <a:r>
              <a:rPr sz="2000" dirty="0">
                <a:latin typeface="Arial"/>
                <a:cs typeface="Arial"/>
              </a:rPr>
              <a:t> definition,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telemetry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(Aeronautical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Mobile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Telemetry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 </a:t>
            </a:r>
            <a:r>
              <a:rPr sz="2000" spc="-5" dirty="0">
                <a:latin typeface="Arial"/>
                <a:cs typeface="Arial"/>
              </a:rPr>
              <a:t>AMT) : a </a:t>
            </a:r>
            <a:r>
              <a:rPr sz="2000" dirty="0">
                <a:latin typeface="Arial"/>
                <a:cs typeface="Arial"/>
              </a:rPr>
              <a:t>particular use of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mobile service </a:t>
            </a:r>
            <a:r>
              <a:rPr sz="2000" spc="-5" dirty="0">
                <a:latin typeface="Arial"/>
                <a:cs typeface="Arial"/>
              </a:rPr>
              <a:t>for the </a:t>
            </a:r>
            <a:r>
              <a:rPr sz="2000" dirty="0">
                <a:latin typeface="Arial"/>
                <a:cs typeface="Arial"/>
              </a:rPr>
              <a:t> transmission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 aircraft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station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results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measurements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made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onboard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aircraft.</a:t>
            </a:r>
          </a:p>
          <a:p>
            <a:pPr marL="356870" marR="46990" indent="-344805">
              <a:lnSpc>
                <a:spcPct val="99800"/>
              </a:lnSpc>
              <a:spcBef>
                <a:spcPts val="470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5" dirty="0">
                <a:latin typeface="Arial"/>
                <a:cs typeface="Arial"/>
              </a:rPr>
              <a:t>At the </a:t>
            </a:r>
            <a:r>
              <a:rPr sz="2000" dirty="0">
                <a:latin typeface="Arial"/>
                <a:cs typeface="Arial"/>
              </a:rPr>
              <a:t>WRC, </a:t>
            </a:r>
            <a:r>
              <a:rPr sz="2000" spc="-5" dirty="0">
                <a:latin typeface="Arial"/>
                <a:cs typeface="Arial"/>
              </a:rPr>
              <a:t>AMT is </a:t>
            </a:r>
            <a:r>
              <a:rPr lang="en-US" sz="2000" dirty="0" smtClean="0">
                <a:latin typeface="Arial"/>
                <a:cs typeface="Arial"/>
              </a:rPr>
              <a:t>within the ambit of </a:t>
            </a:r>
            <a:r>
              <a:rPr sz="2000" spc="-5" dirty="0" smtClean="0">
                <a:latin typeface="Arial"/>
                <a:cs typeface="Arial"/>
              </a:rPr>
              <a:t>Study </a:t>
            </a:r>
            <a:r>
              <a:rPr sz="2000" dirty="0">
                <a:latin typeface="Arial"/>
                <a:cs typeface="Arial"/>
              </a:rPr>
              <a:t>Group </a:t>
            </a:r>
            <a:r>
              <a:rPr sz="2000" spc="-5" dirty="0">
                <a:latin typeface="Arial"/>
                <a:cs typeface="Arial"/>
              </a:rPr>
              <a:t>5 </a:t>
            </a:r>
            <a:r>
              <a:rPr sz="2000" dirty="0">
                <a:latin typeface="Arial"/>
                <a:cs typeface="Arial"/>
              </a:rPr>
              <a:t>(Terrestrial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Services),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lang="en-US" sz="2000" spc="-45" dirty="0" smtClean="0">
                <a:latin typeface="Arial"/>
                <a:cs typeface="Arial"/>
              </a:rPr>
              <a:t>and its </a:t>
            </a:r>
            <a:r>
              <a:rPr sz="2000" dirty="0" smtClean="0">
                <a:latin typeface="Arial"/>
                <a:cs typeface="Arial"/>
              </a:rPr>
              <a:t>Working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Party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5B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(Maritime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Mobile</a:t>
            </a:r>
            <a:r>
              <a:rPr sz="2000" spc="-5" dirty="0">
                <a:latin typeface="Arial"/>
                <a:cs typeface="Arial"/>
              </a:rPr>
              <a:t> Service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including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Global Maritime Distress and </a:t>
            </a:r>
            <a:r>
              <a:rPr sz="2000" spc="-5" dirty="0">
                <a:latin typeface="Arial"/>
                <a:cs typeface="Arial"/>
              </a:rPr>
              <a:t>Safety System </a:t>
            </a:r>
            <a:r>
              <a:rPr sz="2000" dirty="0">
                <a:latin typeface="Arial"/>
                <a:cs typeface="Arial"/>
              </a:rPr>
              <a:t>(GMDSS</a:t>
            </a:r>
            <a:r>
              <a:rPr sz="2000" dirty="0" smtClean="0">
                <a:latin typeface="Arial"/>
                <a:cs typeface="Arial"/>
              </a:rPr>
              <a:t>)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Aeronautical Mobile </a:t>
            </a:r>
            <a:r>
              <a:rPr sz="2000" dirty="0" smtClean="0">
                <a:latin typeface="Arial"/>
                <a:cs typeface="Arial"/>
              </a:rPr>
              <a:t>Service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Radio Determination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46860" marR="5080" indent="-1534795">
              <a:lnSpc>
                <a:spcPts val="3829"/>
              </a:lnSpc>
              <a:spcBef>
                <a:spcPts val="200"/>
              </a:spcBef>
            </a:pPr>
            <a:r>
              <a:rPr spc="-5" dirty="0"/>
              <a:t>World</a:t>
            </a:r>
            <a:r>
              <a:rPr spc="-25" dirty="0"/>
              <a:t> </a:t>
            </a:r>
            <a:r>
              <a:rPr spc="-5" dirty="0"/>
              <a:t>Radio</a:t>
            </a:r>
            <a:r>
              <a:rPr spc="-25" dirty="0"/>
              <a:t> </a:t>
            </a:r>
            <a:r>
              <a:rPr spc="-5" dirty="0"/>
              <a:t>Communication </a:t>
            </a:r>
            <a:r>
              <a:rPr spc="-869" dirty="0"/>
              <a:t> </a:t>
            </a:r>
            <a:r>
              <a:rPr spc="-5" dirty="0"/>
              <a:t>Conference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6008" y="1406598"/>
            <a:ext cx="7541259" cy="285719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At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WRC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administration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vote.</a:t>
            </a:r>
            <a:endParaRPr sz="2000" dirty="0">
              <a:latin typeface="Arial"/>
              <a:cs typeface="Arial"/>
            </a:endParaRPr>
          </a:p>
          <a:p>
            <a:pPr marL="355600" marR="262890" indent="-343535">
              <a:lnSpc>
                <a:spcPts val="2390"/>
              </a:lnSpc>
              <a:spcBef>
                <a:spcPts val="56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facilitate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decision process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WRC recognizes six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regional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organizations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prepare,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discuss,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positions</a:t>
            </a:r>
          </a:p>
          <a:p>
            <a:pPr marL="354965" indent="-342900">
              <a:lnSpc>
                <a:spcPct val="100000"/>
              </a:lnSpc>
              <a:spcBef>
                <a:spcPts val="400"/>
              </a:spcBef>
              <a:buChar char="•"/>
              <a:tabLst>
                <a:tab pos="354965" algn="l"/>
                <a:tab pos="355600" algn="l"/>
                <a:tab pos="4418330" algn="l"/>
              </a:tabLst>
            </a:pPr>
            <a:r>
              <a:rPr sz="2000" dirty="0">
                <a:latin typeface="Arial"/>
                <a:cs typeface="Arial"/>
              </a:rPr>
              <a:t>Region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1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(Europe,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Africa,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Russia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):	</a:t>
            </a:r>
            <a:r>
              <a:rPr sz="2000" spc="-5" dirty="0">
                <a:latin typeface="Arial"/>
                <a:cs typeface="Arial"/>
              </a:rPr>
              <a:t>CEPT,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ATU,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ASMG,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RCC</a:t>
            </a:r>
          </a:p>
          <a:p>
            <a:pPr marL="354965" indent="-342900">
              <a:lnSpc>
                <a:spcPct val="100000"/>
              </a:lnSpc>
              <a:spcBef>
                <a:spcPts val="47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Region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 </a:t>
            </a:r>
            <a:r>
              <a:rPr sz="2000" dirty="0">
                <a:latin typeface="Arial"/>
                <a:cs typeface="Arial"/>
              </a:rPr>
              <a:t>(North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South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America)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: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CITEL.</a:t>
            </a:r>
          </a:p>
          <a:p>
            <a:pPr marL="35496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Region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3 :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Asia</a:t>
            </a:r>
            <a:r>
              <a:rPr sz="2000" spc="-5" dirty="0">
                <a:latin typeface="Arial"/>
                <a:cs typeface="Arial"/>
              </a:rPr>
              <a:t> 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Pacific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Australia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: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APT</a:t>
            </a:r>
            <a:endParaRPr sz="2000" dirty="0">
              <a:latin typeface="Arial"/>
              <a:cs typeface="Arial"/>
            </a:endParaRPr>
          </a:p>
          <a:p>
            <a:pPr marL="355600" marR="5080" indent="-343535">
              <a:lnSpc>
                <a:spcPct val="99800"/>
              </a:lnSpc>
              <a:spcBef>
                <a:spcPts val="475"/>
              </a:spcBef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sz="2000" dirty="0" smtClean="0">
                <a:latin typeface="Arial"/>
                <a:cs typeface="Arial"/>
              </a:rPr>
              <a:t>Each </a:t>
            </a:r>
            <a:r>
              <a:rPr sz="2000" dirty="0">
                <a:latin typeface="Arial"/>
                <a:cs typeface="Arial"/>
              </a:rPr>
              <a:t>nation/administration </a:t>
            </a:r>
            <a:r>
              <a:rPr lang="en-US" sz="2000" dirty="0" smtClean="0">
                <a:latin typeface="Arial"/>
                <a:cs typeface="Arial"/>
              </a:rPr>
              <a:t>looks to its </a:t>
            </a:r>
            <a:r>
              <a:rPr sz="2000" dirty="0" smtClean="0">
                <a:latin typeface="Arial"/>
                <a:cs typeface="Arial"/>
              </a:rPr>
              <a:t>associated </a:t>
            </a:r>
            <a:r>
              <a:rPr sz="2000" dirty="0">
                <a:latin typeface="Arial"/>
                <a:cs typeface="Arial"/>
              </a:rPr>
              <a:t>regional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organization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lang="en-US" sz="2000" spc="-35" dirty="0" smtClean="0">
                <a:latin typeface="Arial"/>
                <a:cs typeface="Arial"/>
              </a:rPr>
              <a:t>for support regarding its proposals for </a:t>
            </a:r>
            <a:r>
              <a:rPr sz="2000" spc="-5" dirty="0" smtClean="0">
                <a:latin typeface="Arial"/>
                <a:cs typeface="Arial"/>
              </a:rPr>
              <a:t>the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WRC.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22" y="5010949"/>
            <a:ext cx="8655964" cy="14279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1839</Words>
  <Application>Microsoft Office PowerPoint</Application>
  <PresentationFormat>On-screen Show (4:3)</PresentationFormat>
  <Paragraphs>143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International Consortium  for Telemetry Spectrum</vt:lpstr>
      <vt:lpstr>Agenda</vt:lpstr>
      <vt:lpstr>Introduction</vt:lpstr>
      <vt:lpstr>An international issue</vt:lpstr>
      <vt:lpstr>ITU regions</vt:lpstr>
      <vt:lpstr>World Radio Communication  Conference</vt:lpstr>
      <vt:lpstr>World Radio Communication  Conference</vt:lpstr>
      <vt:lpstr>World Radio Communication  Conference</vt:lpstr>
      <vt:lpstr>World Radio Communication  Conference</vt:lpstr>
      <vt:lpstr>World Radio Communication  Conference</vt:lpstr>
      <vt:lpstr>2007- A“Banner Year“ for AMT</vt:lpstr>
      <vt:lpstr>2007- A“Banner Year“ for AMT</vt:lpstr>
      <vt:lpstr>Current Threats and Challenges</vt:lpstr>
      <vt:lpstr>Current Threats and Challenges</vt:lpstr>
      <vt:lpstr>Telemetry spectrum Protection and ICTS</vt:lpstr>
      <vt:lpstr>Telemetry spectrum Protection and ICTS</vt:lpstr>
      <vt:lpstr>Telemetry spectrum Protection and ICTS</vt:lpstr>
      <vt:lpstr>Telemetry spectrum Protection and ICTS</vt:lpstr>
      <vt:lpstr>Conclusion</vt:lpstr>
      <vt:lpstr>Conclusion</vt:lpstr>
      <vt:lpstr>Conclusion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frequency group</dc:title>
  <dc:subject>Range Commanders Council</dc:subject>
  <dc:creator>mikel ryan 8-01-97</dc:creator>
  <cp:lastModifiedBy>WILLIAMS, GUY W NH-04 USAF AFMC AFTC/ENR</cp:lastModifiedBy>
  <cp:revision>21</cp:revision>
  <dcterms:created xsi:type="dcterms:W3CDTF">2021-07-26T14:29:31Z</dcterms:created>
  <dcterms:modified xsi:type="dcterms:W3CDTF">2021-10-26T14:21:07Z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2021-06-25T00:00:00Z</vt:filetime>
  </property>
  <property fmtid="{D5CDD505-2E9C-101B-9397-08002B2CF9AE}" pid="3" name="Creator">
    <vt:lpwstr>Power PDF Create</vt:lpwstr>
  </property>
  <property fmtid="{D5CDD505-2E9C-101B-9397-08002B2CF9AE}" pid="4" name="LastSaved">
    <vt:filetime>2021-07-26T00:00:00Z</vt:filetime>
  </property>
</Properties>
</file>